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74" r:id="rId5"/>
  </p:sldMasterIdLst>
  <p:notesMasterIdLst>
    <p:notesMasterId r:id="rId14"/>
  </p:notesMasterIdLst>
  <p:handoutMasterIdLst>
    <p:handoutMasterId r:id="rId15"/>
  </p:handoutMasterIdLst>
  <p:sldIdLst>
    <p:sldId id="257" r:id="rId6"/>
    <p:sldId id="258" r:id="rId7"/>
    <p:sldId id="274" r:id="rId8"/>
    <p:sldId id="260" r:id="rId9"/>
    <p:sldId id="270" r:id="rId10"/>
    <p:sldId id="271" r:id="rId11"/>
    <p:sldId id="275" r:id="rId12"/>
    <p:sldId id="269" r:id="rId13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y%20Documents\Taxes\2010%20Tax%20Digest\PR.Propertytaxes.2010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y%20Documents\Taxes\2010%20Tax%20Digest\PR.Propertytaxes.201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style val="43"/>
  <c:chart>
    <c:title>
      <c:tx>
        <c:rich>
          <a:bodyPr/>
          <a:lstStyle/>
          <a:p>
            <a:pPr>
              <a:defRPr/>
            </a:pPr>
            <a:r>
              <a:rPr lang="en-US"/>
              <a:t>County Historical Tax Rate</a:t>
            </a:r>
          </a:p>
          <a:p>
            <a:pPr>
              <a:defRPr/>
            </a:pPr>
            <a:r>
              <a:rPr lang="en-US"/>
              <a:t>General M&amp;O Millage Rate</a:t>
            </a:r>
          </a:p>
        </c:rich>
      </c:tx>
      <c:layout>
        <c:manualLayout>
          <c:xMode val="edge"/>
          <c:yMode val="edge"/>
          <c:x val="0.27551020408163268"/>
          <c:y val="1.0614948299247841E-3"/>
        </c:manualLayout>
      </c:layout>
    </c:title>
    <c:plotArea>
      <c:layout>
        <c:manualLayout>
          <c:layoutTarget val="inner"/>
          <c:xMode val="edge"/>
          <c:yMode val="edge"/>
          <c:x val="0.14455806321425785"/>
          <c:y val="0.1751592356687898"/>
          <c:w val="0.83163403425614291"/>
          <c:h val="0.71656050955414008"/>
        </c:manualLayout>
      </c:layout>
      <c:barChart>
        <c:barDir val="col"/>
        <c:grouping val="clustered"/>
        <c:ser>
          <c:idx val="0"/>
          <c:order val="0"/>
          <c:dPt>
            <c:idx val="14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4"/>
              <c:layout>
                <c:manualLayout>
                  <c:x val="-7.7266162609429951E-5"/>
                  <c:y val="-2.3521741310998531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8.5042356731776265E-4"/>
                  <c:y val="-2.5424544861828581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3.4786178447731436E-3"/>
                  <c:y val="1.3986324957787944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1.0049413814235881E-3"/>
                  <c:y val="5.0293394854305819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3.8646582881826121E-4"/>
                  <c:y val="-2.0464416470234215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0"/>
                  <c:y val="-2.5477707006369504E-2"/>
                </c:manualLayout>
              </c:layout>
              <c:dLblPos val="outEnd"/>
              <c:showVal val="1"/>
            </c:dLbl>
            <c:showVal val="1"/>
          </c:dLbls>
          <c:cat>
            <c:numRef>
              <c:f>'2009 General &amp; Fire Taxes'!$O$2:$O$16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</c:numCache>
            </c:numRef>
          </c:cat>
          <c:val>
            <c:numRef>
              <c:f>'2009 General &amp; Fire Taxes'!$Q$2:$Q$16</c:f>
              <c:numCache>
                <c:formatCode>0.000</c:formatCode>
                <c:ptCount val="15"/>
                <c:pt idx="0">
                  <c:v>6.99</c:v>
                </c:pt>
                <c:pt idx="1">
                  <c:v>6.85</c:v>
                </c:pt>
                <c:pt idx="2">
                  <c:v>5.95</c:v>
                </c:pt>
                <c:pt idx="3">
                  <c:v>5.95</c:v>
                </c:pt>
                <c:pt idx="4">
                  <c:v>5.5709999999999997</c:v>
                </c:pt>
                <c:pt idx="5">
                  <c:v>5.5</c:v>
                </c:pt>
                <c:pt idx="6">
                  <c:v>5.25</c:v>
                </c:pt>
                <c:pt idx="7">
                  <c:v>5.1249999999999947</c:v>
                </c:pt>
                <c:pt idx="8">
                  <c:v>4.9349999999999996</c:v>
                </c:pt>
                <c:pt idx="9">
                  <c:v>4.7389999999999999</c:v>
                </c:pt>
                <c:pt idx="10">
                  <c:v>4.5469999999999997</c:v>
                </c:pt>
                <c:pt idx="11">
                  <c:v>4.4000000000000004</c:v>
                </c:pt>
                <c:pt idx="12">
                  <c:v>4.3810000000000002</c:v>
                </c:pt>
                <c:pt idx="13">
                  <c:v>4.3810000000000002</c:v>
                </c:pt>
                <c:pt idx="14">
                  <c:v>4.7290000000000001</c:v>
                </c:pt>
              </c:numCache>
            </c:numRef>
          </c:val>
        </c:ser>
        <c:dLbls>
          <c:showVal val="1"/>
        </c:dLbls>
        <c:gapWidth val="300"/>
        <c:axId val="100381824"/>
        <c:axId val="100383360"/>
      </c:barChart>
      <c:catAx>
        <c:axId val="10038182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0383360"/>
        <c:crosses val="autoZero"/>
        <c:auto val="1"/>
        <c:lblAlgn val="ctr"/>
        <c:lblOffset val="100"/>
        <c:tickLblSkip val="1"/>
        <c:tickMarkSkip val="1"/>
      </c:catAx>
      <c:valAx>
        <c:axId val="100383360"/>
        <c:scaling>
          <c:orientation val="minMax"/>
          <c:max val="10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Tax Rate</a:t>
                </a:r>
              </a:p>
            </c:rich>
          </c:tx>
          <c:layout>
            <c:manualLayout>
              <c:xMode val="edge"/>
              <c:yMode val="edge"/>
              <c:x val="2.7210884353741478E-2"/>
              <c:y val="0.43949021472987077"/>
            </c:manualLayout>
          </c:layout>
        </c:title>
        <c:numFmt formatCode="0.000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0381824"/>
        <c:crosses val="autoZero"/>
        <c:crossBetween val="between"/>
        <c:majorUnit val="1"/>
        <c:minorUnit val="0.5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style val="44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>
                <a:solidFill>
                  <a:srgbClr val="FFFFFF"/>
                </a:solidFill>
                <a:latin typeface="Calibri"/>
              </a:rPr>
              <a:t>County Historical Tax Rate</a:t>
            </a:r>
          </a:p>
          <a:p>
            <a:pPr>
              <a:defRPr sz="1000" b="0" i="0" u="none" strike="noStrike" baseline="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>
                <a:solidFill>
                  <a:srgbClr val="FFFFFF"/>
                </a:solidFill>
                <a:latin typeface="Calibri"/>
              </a:rPr>
              <a:t>Fire District Millage Rate</a:t>
            </a:r>
          </a:p>
        </c:rich>
      </c:tx>
      <c:layout>
        <c:manualLayout>
          <c:xMode val="edge"/>
          <c:yMode val="edge"/>
          <c:x val="0.27427597955707017"/>
          <c:y val="2.8490086947600608E-3"/>
        </c:manualLayout>
      </c:layout>
    </c:title>
    <c:plotArea>
      <c:layout>
        <c:manualLayout>
          <c:layoutTarget val="inner"/>
          <c:xMode val="edge"/>
          <c:yMode val="edge"/>
          <c:x val="0.1345826235093697"/>
          <c:y val="0.17628260304801135"/>
          <c:w val="0.84156729131175456"/>
          <c:h val="0.71154068866651865"/>
        </c:manualLayout>
      </c:layout>
      <c:barChart>
        <c:barDir val="col"/>
        <c:grouping val="clustered"/>
        <c:ser>
          <c:idx val="0"/>
          <c:order val="0"/>
          <c:dPt>
            <c:idx val="10"/>
            <c:spPr/>
          </c:dPt>
          <c:dPt>
            <c:idx val="14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9.2932165421400446E-4"/>
                  <c:y val="-5.5557934139484439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6.1954776947600648E-4"/>
                  <c:y val="-5.5557934139484439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2389166856698599E-3"/>
                  <c:y val="7.2647595349978108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4.8009586535925361E-3"/>
                  <c:y val="-2.3506551767118731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1.5486905704078717E-3"/>
                  <c:y val="-2.3506551767118731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1.2468324983583361E-17"/>
                  <c:y val="-4.1263366447044699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1.5488694236904843E-4"/>
                  <c:y val="-2.3554639294081768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3.097738847379988E-4"/>
                  <c:y val="-2.8318745285932007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4.6466082710705904E-4"/>
                  <c:y val="-3.0088013258117611E-2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2.3231252822528449E-3"/>
                  <c:y val="4.0596212977612517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7.7443471184507036E-4"/>
                  <c:y val="-2.7671526855483432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0"/>
                  <c:y val="-2.5641025641025685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</c:dLbls>
          <c:cat>
            <c:numRef>
              <c:f>'2009 General &amp; Fire Taxes'!$O$2:$O$16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</c:numCache>
            </c:numRef>
          </c:cat>
          <c:val>
            <c:numRef>
              <c:f>'2009 General &amp; Fire Taxes'!$P$2:$P$16</c:f>
              <c:numCache>
                <c:formatCode>0.000</c:formatCode>
                <c:ptCount val="15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2.4649999999999999</c:v>
                </c:pt>
                <c:pt idx="6">
                  <c:v>2.3509999999999982</c:v>
                </c:pt>
                <c:pt idx="7">
                  <c:v>2.2949999999999999</c:v>
                </c:pt>
                <c:pt idx="8">
                  <c:v>2.2149999999999999</c:v>
                </c:pt>
                <c:pt idx="9">
                  <c:v>2.5</c:v>
                </c:pt>
                <c:pt idx="10">
                  <c:v>2.75</c:v>
                </c:pt>
                <c:pt idx="11">
                  <c:v>2.75</c:v>
                </c:pt>
                <c:pt idx="12">
                  <c:v>2.742</c:v>
                </c:pt>
                <c:pt idx="13">
                  <c:v>2.742</c:v>
                </c:pt>
                <c:pt idx="14">
                  <c:v>2.9559999999999982</c:v>
                </c:pt>
              </c:numCache>
            </c:numRef>
          </c:val>
        </c:ser>
        <c:dLbls>
          <c:showVal val="1"/>
        </c:dLbls>
        <c:gapWidth val="300"/>
        <c:axId val="102045952"/>
        <c:axId val="102084608"/>
      </c:barChart>
      <c:catAx>
        <c:axId val="10204595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2084608"/>
        <c:crosses val="autoZero"/>
        <c:auto val="1"/>
        <c:lblAlgn val="ctr"/>
        <c:lblOffset val="100"/>
        <c:tickLblSkip val="1"/>
        <c:tickMarkSkip val="1"/>
      </c:catAx>
      <c:valAx>
        <c:axId val="102084608"/>
        <c:scaling>
          <c:orientation val="minMax"/>
          <c:max val="5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Tax Rate</a:t>
                </a:r>
              </a:p>
            </c:rich>
          </c:tx>
          <c:layout>
            <c:manualLayout>
              <c:xMode val="edge"/>
              <c:yMode val="edge"/>
              <c:x val="2.7257240204429378E-2"/>
              <c:y val="0.4391040207921893"/>
            </c:manualLayout>
          </c:layout>
        </c:title>
        <c:numFmt formatCode="0.00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2045952"/>
        <c:crosses val="autoZero"/>
        <c:crossBetween val="between"/>
        <c:majorUnit val="1"/>
        <c:minorUnit val="0.5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State of the County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D6C72-6638-47C5-A82F-EBC66BB77540}" type="datetimeFigureOut">
              <a:rPr lang="en-US" smtClean="0"/>
              <a:pPr/>
              <a:t>7/20/2010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Rotary Club of Woodstock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9940B-E646-4139-A304-A54F5A587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mtClean="0"/>
              <a:t>State of the County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0F3E1A-F44A-4BDC-BFDE-3CE901F7CC0B}" type="datetimeFigureOut">
              <a:rPr lang="en-US" smtClean="0"/>
              <a:pPr/>
              <a:t>7/20/2010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Rotary Club of Woodstock Presentation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BE1359-2DA2-4102-8E5F-3C314329F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State of the County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7/20/2010 12:01 PM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6658664"/>
            <a:ext cx="8366760" cy="350520"/>
          </a:xfrm>
        </p:spPr>
        <p:txBody>
          <a:bodyPr/>
          <a:lstStyle/>
          <a:p>
            <a:r>
              <a:rPr lang="en-US" sz="500" smtClean="0">
                <a:solidFill>
                  <a:srgbClr val="000000"/>
                </a:solidFill>
              </a:rPr>
              <a:t>Rotary Club of Woodstock Presentation</a:t>
            </a:r>
            <a:endParaRPr lang="en-US" sz="5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State of the County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7/20/2010 12:01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Rotary Club of Woodstock Presentation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State of the County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7/20/2010 12:01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Rotary Club of Woodstock Presentation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Rotary Club of Woodstock Presentation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State of the County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Rotary Club of Woodstock Presentation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State of the County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Rotary Club of Woodstock Presentation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State of the County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Rotary Club of Woodstock Presentation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State of the County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Rotary Club of Woodstock Presentation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State of the County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5" Type="http://schemas.openxmlformats.org/officeDocument/2006/relationships/hyperlink" Target="mailto:jcooper@cherokeega.com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681913" cy="1523495"/>
          </a:xfrm>
        </p:spPr>
        <p:txBody>
          <a:bodyPr/>
          <a:lstStyle/>
          <a:p>
            <a:r>
              <a:rPr lang="en-US" dirty="0" smtClean="0"/>
              <a:t>Millage Rate Public Hearings - 2010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29381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Jerry W. Cooper, County Manager</a:t>
            </a:r>
          </a:p>
          <a:p>
            <a:r>
              <a:rPr lang="en-US" sz="1800" dirty="0" smtClean="0"/>
              <a:t>Presented to Board of Commissioners</a:t>
            </a:r>
            <a:endParaRPr lang="en-US" sz="1800" dirty="0"/>
          </a:p>
        </p:txBody>
      </p:sp>
      <p:pic>
        <p:nvPicPr>
          <p:cNvPr id="6" name="Picture 5" descr="communi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6219825"/>
            <a:ext cx="8382000" cy="638175"/>
          </a:xfrm>
          <a:prstGeom prst="rect">
            <a:avLst/>
          </a:prstGeom>
        </p:spPr>
      </p:pic>
      <p:pic>
        <p:nvPicPr>
          <p:cNvPr id="10" name="Picture 9" descr="conference_cent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43250" y="0"/>
            <a:ext cx="6000750" cy="23812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772793"/>
          </a:xfrm>
        </p:spPr>
        <p:txBody>
          <a:bodyPr/>
          <a:lstStyle/>
          <a:p>
            <a:r>
              <a:rPr lang="en-US" dirty="0" smtClean="0"/>
              <a:t>Cherokee County</a:t>
            </a:r>
            <a:br>
              <a:rPr lang="en-US" dirty="0" smtClean="0"/>
            </a:br>
            <a:r>
              <a:rPr lang="en-US" sz="2800" dirty="0" smtClean="0"/>
              <a:t>Property Tax Millage Rate Public Hearing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>
                <a:solidFill>
                  <a:srgbClr val="00B050"/>
                </a:solidFill>
              </a:rPr>
              <a:t>Property  Taxes in Cherokee County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2057400"/>
            <a:ext cx="8382000" cy="3619452"/>
          </a:xfrm>
        </p:spPr>
        <p:txBody>
          <a:bodyPr/>
          <a:lstStyle/>
          <a:p>
            <a:r>
              <a:rPr lang="en-US" sz="1800" dirty="0" smtClean="0"/>
              <a:t>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Lowest General Millage Rate in the State of Georgia – Current 2009 Rates</a:t>
            </a:r>
          </a:p>
          <a:p>
            <a:pPr algn="just">
              <a:buNone/>
            </a:pPr>
            <a:r>
              <a:rPr lang="en-US" sz="1400" dirty="0" smtClean="0"/>
              <a:t>	Forsyth County currently has the lowest General M&amp;O property tax rate due to a Local Option Sales Tax (LOST) used to rollback property taxes, but announced a proposed increase in their General M&amp;O property tax rate from 3.834 to 5.429, and an increase in their Fire District rate from 1.841 to 1.975.</a:t>
            </a:r>
          </a:p>
          <a:p>
            <a:pPr algn="just">
              <a:buNone/>
            </a:pPr>
            <a:r>
              <a:rPr lang="en-US" sz="1400" dirty="0" smtClean="0"/>
              <a:t>	Gwinnett County recently increased property taxes 21%. </a:t>
            </a:r>
          </a:p>
          <a:p>
            <a:pPr algn="just">
              <a:buNone/>
            </a:pPr>
            <a:r>
              <a:rPr lang="en-US" sz="1400" dirty="0" smtClean="0"/>
              <a:t>	Douglas County recently announced 19% increase in property taxes </a:t>
            </a:r>
          </a:p>
          <a:p>
            <a:pPr marL="396875" lvl="1" algn="just">
              <a:buBlip>
                <a:blip r:embed="rId3"/>
              </a:buBlip>
            </a:pPr>
            <a:r>
              <a:rPr lang="en-US" sz="1800" dirty="0" smtClean="0"/>
              <a:t>No property tax rate increase for General operations since 1996, which has resulted in tax savings to property owners of over $100 million.</a:t>
            </a:r>
          </a:p>
          <a:p>
            <a:pPr algn="just"/>
            <a:r>
              <a:rPr lang="en-US" sz="1800" dirty="0" smtClean="0"/>
              <a:t>2009 and 2010 budgets cut $30 million:  General and Fire operations cut $4.3 million; Sales tax cut $20 million; Impact Fees cut $5.7 million  </a:t>
            </a:r>
          </a:p>
          <a:p>
            <a:pPr algn="just"/>
            <a:r>
              <a:rPr lang="en-US" sz="1800" dirty="0" smtClean="0"/>
              <a:t>Property tax revenue funds 67% of general operations and 92% of fire operations</a:t>
            </a:r>
          </a:p>
          <a:p>
            <a:pPr algn="just"/>
            <a:r>
              <a:rPr lang="en-US" sz="1800" dirty="0" smtClean="0"/>
              <a:t>Property values declined 8.35% this year, resulting in $4.5 million loss of revenue that will impact the 2011 budget</a:t>
            </a:r>
          </a:p>
          <a:p>
            <a:pPr algn="just">
              <a:buNone/>
            </a:pPr>
            <a:r>
              <a:rPr lang="en-US" sz="1800" dirty="0" smtClean="0"/>
              <a:t>  </a:t>
            </a:r>
          </a:p>
        </p:txBody>
      </p:sp>
      <p:pic>
        <p:nvPicPr>
          <p:cNvPr id="10" name="Picture 9" descr="communit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6219825"/>
            <a:ext cx="8382000" cy="638175"/>
          </a:xfrm>
          <a:prstGeom prst="rect">
            <a:avLst/>
          </a:prstGeom>
        </p:spPr>
      </p:pic>
      <p:pic>
        <p:nvPicPr>
          <p:cNvPr id="11" name="Picture 10" descr="conference_cent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1200" y="0"/>
            <a:ext cx="3352800" cy="1371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828193"/>
          </a:xfrm>
        </p:spPr>
        <p:txBody>
          <a:bodyPr/>
          <a:lstStyle/>
          <a:p>
            <a:r>
              <a:rPr lang="en-US" dirty="0" smtClean="0"/>
              <a:t>Cherokee County</a:t>
            </a:r>
            <a:br>
              <a:rPr lang="en-US" dirty="0" smtClean="0"/>
            </a:br>
            <a:r>
              <a:rPr lang="en-US" sz="2800" dirty="0" smtClean="0"/>
              <a:t>Property Tax Millage Rate Public Hearing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>
                <a:solidFill>
                  <a:srgbClr val="00B050"/>
                </a:solidFill>
              </a:rPr>
              <a:t>Future  Fiscal Challenges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2057400"/>
            <a:ext cx="8382000" cy="3662541"/>
          </a:xfrm>
        </p:spPr>
        <p:txBody>
          <a:bodyPr/>
          <a:lstStyle/>
          <a:p>
            <a:r>
              <a:rPr lang="en-US" sz="2000" dirty="0" smtClean="0"/>
              <a:t>Estimated $2 million shortfall in employee health care</a:t>
            </a:r>
          </a:p>
          <a:p>
            <a:pPr algn="just">
              <a:buNone/>
            </a:pPr>
            <a:r>
              <a:rPr lang="en-US" sz="1400" dirty="0" smtClean="0"/>
              <a:t>	Health care plan changes, including modifications to rates, will be necessary to cover shortfall. </a:t>
            </a:r>
            <a:endParaRPr lang="en-US" sz="2000" dirty="0" smtClean="0"/>
          </a:p>
          <a:p>
            <a:pPr algn="just"/>
            <a:r>
              <a:rPr lang="en-US" sz="2000" dirty="0" smtClean="0"/>
              <a:t>County jail inmate health services cost estimated to increase $250,000+ in 2011.    </a:t>
            </a:r>
          </a:p>
          <a:p>
            <a:pPr algn="just"/>
            <a:r>
              <a:rPr lang="en-US" sz="2000" dirty="0" smtClean="0"/>
              <a:t>Operating cash has declined nearly $7 million in two (2) years </a:t>
            </a:r>
          </a:p>
          <a:p>
            <a:pPr algn="just"/>
            <a:r>
              <a:rPr lang="en-US" sz="2000" dirty="0" smtClean="0"/>
              <a:t>Property values projected to decline in 2011</a:t>
            </a:r>
          </a:p>
          <a:p>
            <a:pPr algn="just"/>
            <a:r>
              <a:rPr lang="en-US" sz="2000" dirty="0" smtClean="0"/>
              <a:t>General Fund and Fire District Funds heavily dependent on property tax revenue to fund operations.  Should Local Option Sales Tax (LOST) to diversify revenue sources be considered</a:t>
            </a:r>
          </a:p>
          <a:p>
            <a:pPr algn="just"/>
            <a:r>
              <a:rPr lang="en-US" sz="2000" dirty="0" smtClean="0"/>
              <a:t>State unfunded/underfunding mandates total $12 million in 2010 	</a:t>
            </a:r>
          </a:p>
          <a:p>
            <a:pPr algn="just">
              <a:buNone/>
            </a:pPr>
            <a:r>
              <a:rPr lang="en-US" sz="1400" dirty="0" smtClean="0"/>
              <a:t>          Includes local tax payers paying for state agencies and mandated services.   Housing state prisoners costs $1.2 million; $2 million indigent defense costs;  $2 million lost in Medicaid payments for EMS; $6 million to subsidize state agencies  </a:t>
            </a:r>
          </a:p>
        </p:txBody>
      </p:sp>
      <p:pic>
        <p:nvPicPr>
          <p:cNvPr id="10" name="Picture 9" descr="communi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6219825"/>
            <a:ext cx="8382000" cy="638175"/>
          </a:xfrm>
          <a:prstGeom prst="rect">
            <a:avLst/>
          </a:prstGeom>
        </p:spPr>
      </p:pic>
      <p:pic>
        <p:nvPicPr>
          <p:cNvPr id="11" name="Picture 10" descr="conference_cent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0"/>
            <a:ext cx="3352800" cy="1371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997196"/>
          </a:xfrm>
        </p:spPr>
        <p:txBody>
          <a:bodyPr/>
          <a:lstStyle/>
          <a:p>
            <a:r>
              <a:rPr lang="en-US" dirty="0" smtClean="0"/>
              <a:t>Fiscal Responsibility</a:t>
            </a:r>
            <a:br>
              <a:rPr lang="en-US" dirty="0" smtClean="0"/>
            </a:br>
            <a:r>
              <a:rPr lang="en-US" sz="2400" dirty="0" smtClean="0">
                <a:solidFill>
                  <a:srgbClr val="00B050"/>
                </a:solidFill>
              </a:rPr>
              <a:t>General Fund</a:t>
            </a:r>
            <a:endParaRPr lang="en-US" sz="2400" dirty="0"/>
          </a:p>
        </p:txBody>
      </p:sp>
      <p:pic>
        <p:nvPicPr>
          <p:cNvPr id="4" name="Picture 3" descr="conference_cen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0"/>
            <a:ext cx="3352800" cy="1371600"/>
          </a:xfrm>
          <a:prstGeom prst="rect">
            <a:avLst/>
          </a:prstGeom>
        </p:spPr>
      </p:pic>
      <p:pic>
        <p:nvPicPr>
          <p:cNvPr id="5" name="Picture 4" descr="communit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6219825"/>
            <a:ext cx="8382000" cy="638175"/>
          </a:xfrm>
          <a:prstGeom prst="rect">
            <a:avLst/>
          </a:prstGeom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381000" y="1447800"/>
            <a:ext cx="84582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lang="en-US" noProof="0" dirty="0" smtClean="0"/>
              <a:t>Lowered general property taxes from 6.990 In 1996 to proposed 4.729 in 2010.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lang="en-US" dirty="0" smtClean="0"/>
              <a:t>Highest S&amp;P Investment Services rating in county history:  AA+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Lowest # Employees Per Capita in Metro-Atlanta</a:t>
            </a: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lang="en-US" dirty="0" smtClean="0"/>
              <a:t>Cut millions from budget without impacting service levels </a:t>
            </a: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lang="en-US" noProof="0" dirty="0" smtClean="0"/>
              <a:t>Proposal to increase rate from 4.381 to 4.729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219200" y="2971800"/>
          <a:ext cx="7086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997196"/>
          </a:xfrm>
        </p:spPr>
        <p:txBody>
          <a:bodyPr/>
          <a:lstStyle/>
          <a:p>
            <a:r>
              <a:rPr lang="en-US" dirty="0" smtClean="0"/>
              <a:t>Fiscal Responsibility</a:t>
            </a:r>
            <a:br>
              <a:rPr lang="en-US" dirty="0" smtClean="0"/>
            </a:br>
            <a:r>
              <a:rPr lang="en-US" sz="2400" dirty="0" smtClean="0">
                <a:solidFill>
                  <a:srgbClr val="00B050"/>
                </a:solidFill>
              </a:rPr>
              <a:t>Fire  District</a:t>
            </a:r>
            <a:endParaRPr lang="en-US" sz="2400" dirty="0"/>
          </a:p>
        </p:txBody>
      </p:sp>
      <p:pic>
        <p:nvPicPr>
          <p:cNvPr id="4" name="Picture 3" descr="conference_cen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0"/>
            <a:ext cx="3352800" cy="1371600"/>
          </a:xfrm>
          <a:prstGeom prst="rect">
            <a:avLst/>
          </a:prstGeom>
        </p:spPr>
      </p:pic>
      <p:pic>
        <p:nvPicPr>
          <p:cNvPr id="5" name="Picture 4" descr="communit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6219825"/>
            <a:ext cx="8382000" cy="638175"/>
          </a:xfrm>
          <a:prstGeom prst="rect">
            <a:avLst/>
          </a:prstGeom>
        </p:spPr>
      </p:pic>
      <p:sp>
        <p:nvSpPr>
          <p:cNvPr id="10" name="Text Placeholder 2"/>
          <p:cNvSpPr txBox="1">
            <a:spLocks/>
          </p:cNvSpPr>
          <p:nvPr/>
        </p:nvSpPr>
        <p:spPr>
          <a:xfrm>
            <a:off x="152400" y="1447800"/>
            <a:ext cx="8839200" cy="1143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lang="en-US" dirty="0" smtClean="0"/>
              <a:t>Awarded #1 EMS Agency in Georgia - 2009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lang="en-US" dirty="0" smtClean="0"/>
              <a:t>Fire Department Insurance Service Office (ISO) rating of 5/9.  Only 23% of all fire departments in country rated 5 or lower (1=Best 10=Worst)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lang="en-US" noProof="0" dirty="0" smtClean="0"/>
              <a:t>Proposed millage rate increase from 2.742 to 2.956 mills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1066800" y="2667000"/>
          <a:ext cx="7010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912812"/>
          </a:xfrm>
        </p:spPr>
        <p:txBody>
          <a:bodyPr/>
          <a:lstStyle/>
          <a:p>
            <a:r>
              <a:rPr lang="en-US" sz="2800" dirty="0" smtClean="0"/>
              <a:t>Increase in property tax rates, but NOT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an </a:t>
            </a:r>
            <a:r>
              <a:rPr lang="en-US" sz="2800" dirty="0"/>
              <a:t>increase in dollars. 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4" name="Picture 3" descr="conference_cen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0"/>
            <a:ext cx="3352800" cy="1371600"/>
          </a:xfrm>
          <a:prstGeom prst="rect">
            <a:avLst/>
          </a:prstGeom>
        </p:spPr>
      </p:pic>
      <p:pic>
        <p:nvPicPr>
          <p:cNvPr id="5" name="Picture 4" descr="communit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6219825"/>
            <a:ext cx="8382000" cy="638175"/>
          </a:xfrm>
          <a:prstGeom prst="rect">
            <a:avLst/>
          </a:prstGeom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81000" y="3962400"/>
            <a:ext cx="3200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2000" dirty="0"/>
              <a:t>$200,000 property value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2000" dirty="0"/>
              <a:t>7.703 millage rate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2000" dirty="0"/>
              <a:t>$616 property tax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048000" y="4191000"/>
            <a:ext cx="1676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dirty="0"/>
              <a:t>=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343400" y="3886200"/>
            <a:ext cx="48006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2000" dirty="0"/>
              <a:t>$</a:t>
            </a:r>
            <a:r>
              <a:rPr lang="en-US" sz="2000" dirty="0" smtClean="0"/>
              <a:t>183,300 </a:t>
            </a:r>
            <a:r>
              <a:rPr lang="en-US" sz="2000" dirty="0"/>
              <a:t>property </a:t>
            </a:r>
            <a:r>
              <a:rPr lang="en-US" sz="2000" dirty="0" smtClean="0"/>
              <a:t>value*</a:t>
            </a:r>
            <a:endParaRPr lang="en-US" sz="2000" dirty="0"/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2000" dirty="0"/>
              <a:t>8.313 millage rate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2000" dirty="0"/>
              <a:t>$616 property tax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2000" dirty="0"/>
              <a:t>Same level of county services as prior year</a:t>
            </a:r>
          </a:p>
        </p:txBody>
      </p:sp>
      <p:pic>
        <p:nvPicPr>
          <p:cNvPr id="15" name="Picture 14" descr="featuredhom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2286000"/>
            <a:ext cx="2057400" cy="1447800"/>
          </a:xfrm>
          <a:prstGeom prst="rect">
            <a:avLst/>
          </a:prstGeom>
        </p:spPr>
      </p:pic>
      <p:pic>
        <p:nvPicPr>
          <p:cNvPr id="16" name="Picture 15" descr="featuredhom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2286000"/>
            <a:ext cx="2057400" cy="14478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81000" y="1143000"/>
            <a:ext cx="533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The purpose of this millage rate increase is to attempt to collect the </a:t>
            </a:r>
            <a:r>
              <a:rPr lang="en-US" u="sng" dirty="0" smtClean="0"/>
              <a:t>same amount</a:t>
            </a:r>
            <a:r>
              <a:rPr lang="en-US" dirty="0" smtClean="0"/>
              <a:t> in 2011 as collected in 2010…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57200" y="5562600"/>
            <a:ext cx="533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 smtClean="0"/>
              <a:t>*Note:  Based on 8.35% deflation in property values</a:t>
            </a:r>
            <a:endParaRPr lang="en-US" sz="1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US" dirty="0" smtClean="0"/>
              <a:t>State of the Economy</a:t>
            </a:r>
            <a:endParaRPr lang="en-US" dirty="0"/>
          </a:p>
        </p:txBody>
      </p:sp>
      <p:pic>
        <p:nvPicPr>
          <p:cNvPr id="4" name="Picture 3" descr="conference_cen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0"/>
            <a:ext cx="3352800" cy="1371600"/>
          </a:xfrm>
          <a:prstGeom prst="rect">
            <a:avLst/>
          </a:prstGeom>
        </p:spPr>
      </p:pic>
      <p:pic>
        <p:nvPicPr>
          <p:cNvPr id="5" name="Picture 4" descr="communit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6219825"/>
            <a:ext cx="8382000" cy="638175"/>
          </a:xfrm>
          <a:prstGeom prst="rect">
            <a:avLst/>
          </a:prstGeom>
        </p:spPr>
      </p:pic>
      <p:sp>
        <p:nvSpPr>
          <p:cNvPr id="6" name="Text Placeholder 2"/>
          <p:cNvSpPr txBox="1">
            <a:spLocks/>
          </p:cNvSpPr>
          <p:nvPr/>
        </p:nvSpPr>
        <p:spPr>
          <a:xfrm>
            <a:off x="152400" y="1447800"/>
            <a:ext cx="6248400" cy="2895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14400" marR="0" lvl="1" indent="-396875" algn="just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Unemployment:  2008 (3.8%) 2009 (6.9%) 2010 (9.2%)</a:t>
            </a:r>
          </a:p>
          <a:p>
            <a:pPr marL="914400" marR="0" lvl="1" indent="-396875" algn="just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lang="en-US" dirty="0" smtClean="0"/>
              <a:t>While the Metro Region lost over 96,000 jobs from 2000 to 2009, Cherokee gained nearly 8,500.  Fulton County Lost 29,000 and Gwinnett Lost 27,000 jobs.</a:t>
            </a:r>
          </a:p>
          <a:p>
            <a:pPr marL="914400" marR="0" lvl="1" indent="-396875" algn="just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Building Permits dropped from  3,358 in 2007 to 1,887 in 2009 – a 43.8% decline.  </a:t>
            </a:r>
            <a:r>
              <a:rPr lang="en-US" noProof="0" dirty="0" smtClean="0"/>
              <a:t>May permits increased from 162 in 2009 compared to 211 in 2010 - a 31% increase.</a:t>
            </a:r>
            <a:r>
              <a:rPr lang="en-US" sz="1400" noProof="0" dirty="0" smtClean="0"/>
              <a:t> 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396875" algn="just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Property Values declined 8.35% from 2009 to 2010,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resulting in a $4.5 million loss in revenue, and projected to decline 7.7% from 2008 through 2011.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914400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441960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2008	  8,647,647,873   +05.0%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2009	  8,363,820,840    -03.3%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2010	  7,665,066,175    -08.4%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2011	  7,593,734,625    -01.0%</a:t>
            </a:r>
            <a:r>
              <a:rPr lang="en-US" dirty="0" smtClean="0"/>
              <a:t>	</a:t>
            </a:r>
            <a:r>
              <a:rPr lang="en-US" u="sng" dirty="0" smtClean="0">
                <a:solidFill>
                  <a:srgbClr val="FF0000"/>
                </a:solidFill>
              </a:rPr>
              <a:t>-7.70%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nference_cen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0"/>
            <a:ext cx="3352800" cy="1371600"/>
          </a:xfrm>
          <a:prstGeom prst="rect">
            <a:avLst/>
          </a:prstGeom>
        </p:spPr>
      </p:pic>
      <p:pic>
        <p:nvPicPr>
          <p:cNvPr id="4" name="Picture 3" descr="communit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6219825"/>
            <a:ext cx="8382000" cy="6381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81000" y="0"/>
            <a:ext cx="7043208" cy="152349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-150" normalizeH="0" baseline="0" noProof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Cherokee County</a:t>
            </a:r>
            <a:br>
              <a:rPr kumimoji="0" lang="en-US" sz="4800" b="0" i="0" u="none" strike="noStrike" kern="1200" cap="none" spc="-150" normalizeH="0" baseline="0" noProof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</a:br>
            <a:r>
              <a:rPr kumimoji="0" lang="en-US" sz="1800" b="0" i="0" u="none" strike="noStrike" kern="1200" cap="none" spc="-150" normalizeH="0" baseline="0" noProof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A Great Place to Live, Work and Play</a:t>
            </a:r>
            <a:endParaRPr kumimoji="0" lang="en-US" sz="1800" b="0" i="0" u="none" strike="noStrike" kern="1200" cap="none" spc="-150" normalizeH="0" baseline="0" noProof="0" dirty="0">
              <a:ln w="3175">
                <a:noFill/>
              </a:ln>
              <a:gradFill>
                <a:gsLst>
                  <a:gs pos="0">
                    <a:srgbClr val="2E59B0"/>
                  </a:gs>
                  <a:gs pos="49000">
                    <a:srgbClr val="161D32"/>
                  </a:gs>
                  <a:gs pos="100000">
                    <a:srgbClr val="000000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981200"/>
            <a:ext cx="7681913" cy="3733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-150" normalizeH="0" baseline="0" noProof="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Questions?</a:t>
            </a:r>
          </a:p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Jerry W. Cooper, County Manager</a:t>
            </a:r>
          </a:p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-150" normalizeH="0" baseline="0" noProof="0" dirty="0" smtClean="0">
              <a:ln w="3175">
                <a:noFill/>
              </a:ln>
              <a:gradFill>
                <a:gsLst>
                  <a:gs pos="0">
                    <a:srgbClr val="2E59B0"/>
                  </a:gs>
                  <a:gs pos="49000">
                    <a:srgbClr val="161D32"/>
                  </a:gs>
                  <a:gs pos="100000">
                    <a:srgbClr val="000000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150" normalizeH="0" baseline="0" noProof="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County Administration Building &amp; Conference</a:t>
            </a:r>
            <a:r>
              <a:rPr kumimoji="0" lang="en-US" sz="2000" b="0" i="0" u="none" strike="noStrike" kern="1200" cap="none" spc="-150" normalizeH="0" noProof="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 Center</a:t>
            </a:r>
            <a:endParaRPr kumimoji="0" lang="en-US" sz="2000" b="0" i="0" u="none" strike="noStrike" kern="1200" cap="none" spc="-150" normalizeH="0" baseline="0" noProof="0" dirty="0" smtClean="0">
              <a:ln w="3175">
                <a:noFill/>
              </a:ln>
              <a:gradFill>
                <a:gsLst>
                  <a:gs pos="0">
                    <a:srgbClr val="2E59B0"/>
                  </a:gs>
                  <a:gs pos="49000">
                    <a:srgbClr val="161D32"/>
                  </a:gs>
                  <a:gs pos="100000">
                    <a:srgbClr val="000000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150" normalizeH="0" baseline="0" noProof="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1130</a:t>
            </a:r>
            <a:r>
              <a:rPr kumimoji="0" lang="en-US" sz="2000" b="0" i="0" u="none" strike="noStrike" kern="1200" cap="none" spc="-150" normalizeH="0" noProof="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 Bluffs Parkway</a:t>
            </a:r>
          </a:p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spc="-150" baseline="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Canton, GA  30114</a:t>
            </a:r>
          </a:p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150" normalizeH="0" noProof="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678-493-6001 office</a:t>
            </a:r>
          </a:p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spc="-150" baseline="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  <a:hlinkClick r:id="rId5"/>
              </a:rPr>
              <a:t>jcooper@cherokeega.com</a:t>
            </a:r>
            <a:r>
              <a:rPr lang="en-US" sz="2000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 </a:t>
            </a:r>
            <a:endParaRPr kumimoji="0" lang="en-US" sz="2000" b="0" i="0" u="none" strike="noStrike" kern="1200" cap="none" spc="-150" normalizeH="0" baseline="0" noProof="0" dirty="0">
              <a:ln w="3175">
                <a:noFill/>
              </a:ln>
              <a:gradFill>
                <a:gsLst>
                  <a:gs pos="0">
                    <a:srgbClr val="2E59B0"/>
                  </a:gs>
                  <a:gs pos="49000">
                    <a:srgbClr val="161D32"/>
                  </a:gs>
                  <a:gs pos="100000">
                    <a:srgbClr val="000000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White with Blue Bar Segoe Template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0" ma:contentTypeDescription="Create a new document." ma:contentTypeScope="" ma:versionID="b6358c8e9ccf10d22debe3a56dce56ac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D45782E-2DEB-4F9A-AC25-B1DF8A6B63E1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8B875305-C3BD-4915-B253-95E93B45BBA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EEFD162-EDAF-40F1-8DE6-8C07E9AEC8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1_White with Blue Bar Segoe Template</Template>
  <TotalTime>839</TotalTime>
  <Words>471</Words>
  <Application>Microsoft Office PowerPoint</Application>
  <PresentationFormat>On-screen Show (4:3)</PresentationFormat>
  <Paragraphs>104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1_White with Blue Bar Segoe Template</vt:lpstr>
      <vt:lpstr>White with Courier font for code slides</vt:lpstr>
      <vt:lpstr>Millage Rate Public Hearings - 2010</vt:lpstr>
      <vt:lpstr>Cherokee County Property Tax Millage Rate Public Hearing  Property  Taxes in Cherokee County</vt:lpstr>
      <vt:lpstr>Cherokee County Property Tax Millage Rate Public Hearing  Future  Fiscal Challenges</vt:lpstr>
      <vt:lpstr>Fiscal Responsibility General Fund</vt:lpstr>
      <vt:lpstr>Fiscal Responsibility Fire  District</vt:lpstr>
      <vt:lpstr>Increase in property tax rates, but NOT an increase in dollars.  </vt:lpstr>
      <vt:lpstr>State of the Economy</vt:lpstr>
      <vt:lpstr>Slide 8</vt:lpstr>
    </vt:vector>
  </TitlesOfParts>
  <Company>Cherokee County BOC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Cherokee County</dc:title>
  <dc:subject/>
  <dc:creator>Jerry W. Cooper</dc:creator>
  <cp:keywords/>
  <dc:description/>
  <cp:lastModifiedBy>jfunk</cp:lastModifiedBy>
  <cp:revision>67</cp:revision>
  <dcterms:created xsi:type="dcterms:W3CDTF">2010-06-21T13:43:15Z</dcterms:created>
  <dcterms:modified xsi:type="dcterms:W3CDTF">2010-07-20T16:27:31Z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TC102867899990</vt:lpwstr>
  </property>
</Properties>
</file>