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9"/>
  </p:notesMasterIdLst>
  <p:handoutMasterIdLst>
    <p:handoutMasterId r:id="rId20"/>
  </p:handoutMasterIdLst>
  <p:sldIdLst>
    <p:sldId id="361" r:id="rId3"/>
    <p:sldId id="362" r:id="rId4"/>
    <p:sldId id="371" r:id="rId5"/>
    <p:sldId id="363" r:id="rId6"/>
    <p:sldId id="364" r:id="rId7"/>
    <p:sldId id="365" r:id="rId8"/>
    <p:sldId id="366" r:id="rId9"/>
    <p:sldId id="373" r:id="rId10"/>
    <p:sldId id="360" r:id="rId11"/>
    <p:sldId id="368" r:id="rId12"/>
    <p:sldId id="370" r:id="rId13"/>
    <p:sldId id="359" r:id="rId14"/>
    <p:sldId id="318" r:id="rId15"/>
    <p:sldId id="372" r:id="rId16"/>
    <p:sldId id="367" r:id="rId17"/>
    <p:sldId id="369" r:id="rId18"/>
  </p:sldIdLst>
  <p:sldSz cx="12188825" cy="6858000"/>
  <p:notesSz cx="6950075" cy="9236075"/>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6374" autoAdjust="0"/>
  </p:normalViewPr>
  <p:slideViewPr>
    <p:cSldViewPr showGuides="1">
      <p:cViewPr varScale="1">
        <p:scale>
          <a:sx n="114" d="100"/>
          <a:sy n="114" d="100"/>
        </p:scale>
        <p:origin x="300" y="114"/>
      </p:cViewPr>
      <p:guideLst>
        <p:guide orient="horz" pos="2160"/>
        <p:guide pos="3839"/>
      </p:guideLst>
    </p:cSldViewPr>
  </p:slideViewPr>
  <p:notesTextViewPr>
    <p:cViewPr>
      <p:scale>
        <a:sx n="1" d="1"/>
        <a:sy n="1" d="1"/>
      </p:scale>
      <p:origin x="0" y="0"/>
    </p:cViewPr>
  </p:notesTextViewPr>
  <p:notesViewPr>
    <p:cSldViewPr showGuides="1">
      <p:cViewPr varScale="1">
        <p:scale>
          <a:sx n="66" d="100"/>
          <a:sy n="66" d="100"/>
        </p:scale>
        <p:origin x="228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24CE221E-83ED-4F6C-BA5F-3F9E6FDB6953}" type="datetimeFigureOut">
              <a:rPr lang="en-US"/>
              <a:t>3/18/2021</a:t>
            </a:fld>
            <a:endParaRPr/>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CA4CBEF8-5CDE-472B-839B-B8BB0C881006}" type="slidenum">
              <a:rPr/>
              <a:t>‹#›</a:t>
            </a:fld>
            <a:endParaRPr/>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97853E5F-CE67-483C-A264-F17AC70E9CA2}" type="datetimeFigureOut">
              <a:rPr lang="en-US"/>
              <a:t>3/18/2021</a:t>
            </a:fld>
            <a:endParaRPr/>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endParaRPr/>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6BB98AFB-CB0D-4DFE-87B9-B4B0D0DE73CD}" type="slidenum">
              <a:rPr/>
              <a:t>‹#›</a:t>
            </a:fld>
            <a:endParaRPr/>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9</a:t>
            </a:fld>
            <a:endParaRPr lang="en-US"/>
          </a:p>
        </p:txBody>
      </p:sp>
    </p:spTree>
    <p:extLst>
      <p:ext uri="{BB962C8B-B14F-4D97-AF65-F5344CB8AC3E}">
        <p14:creationId xmlns:p14="http://schemas.microsoft.com/office/powerpoint/2010/main" val="3505279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10</a:t>
            </a:fld>
            <a:endParaRPr lang="en-US"/>
          </a:p>
        </p:txBody>
      </p:sp>
    </p:spTree>
    <p:extLst>
      <p:ext uri="{BB962C8B-B14F-4D97-AF65-F5344CB8AC3E}">
        <p14:creationId xmlns:p14="http://schemas.microsoft.com/office/powerpoint/2010/main" val="2566320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11</a:t>
            </a:fld>
            <a:endParaRPr lang="en-US"/>
          </a:p>
        </p:txBody>
      </p:sp>
    </p:spTree>
    <p:extLst>
      <p:ext uri="{BB962C8B-B14F-4D97-AF65-F5344CB8AC3E}">
        <p14:creationId xmlns:p14="http://schemas.microsoft.com/office/powerpoint/2010/main" val="288938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12</a:t>
            </a:fld>
            <a:endParaRPr lang="en-US"/>
          </a:p>
        </p:txBody>
      </p:sp>
    </p:spTree>
    <p:extLst>
      <p:ext uri="{BB962C8B-B14F-4D97-AF65-F5344CB8AC3E}">
        <p14:creationId xmlns:p14="http://schemas.microsoft.com/office/powerpoint/2010/main" val="161126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B98AFB-CB0D-4DFE-87B9-B4B0D0DE73CD}" type="slidenum">
              <a:rPr lang="en-US" smtClean="0"/>
              <a:t>13</a:t>
            </a:fld>
            <a:endParaRPr lang="en-US"/>
          </a:p>
        </p:txBody>
      </p:sp>
    </p:spTree>
    <p:extLst>
      <p:ext uri="{BB962C8B-B14F-4D97-AF65-F5344CB8AC3E}">
        <p14:creationId xmlns:p14="http://schemas.microsoft.com/office/powerpoint/2010/main" val="3934455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3603" y="3602038"/>
            <a:ext cx="914161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3E0FA9E5-6744-4841-888F-9E7CC0C2B7EC}" type="datetimeFigureOut">
              <a:rPr lang="en-US" smtClean="0"/>
              <a:t>3/18/2021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AEAE4A8-A6E5-453E-B946-FB774B73F48C}" type="slidenum">
              <a:rPr lang="en-US" smtClean="0"/>
              <a:t>‹#›</a:t>
            </a:fld>
            <a:endParaRPr lang="en-US"/>
          </a:p>
        </p:txBody>
      </p:sp>
    </p:spTree>
    <p:extLst>
      <p:ext uri="{BB962C8B-B14F-4D97-AF65-F5344CB8AC3E}">
        <p14:creationId xmlns:p14="http://schemas.microsoft.com/office/powerpoint/2010/main" val="1559729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3E0FA9E5-6744-4841-888F-9E7CC0C2B7EC}" type="datetimeFigureOut">
              <a:rPr lang="en-US" smtClean="0"/>
              <a:t>3/18/2021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AEAE4A8-A6E5-453E-B946-FB774B73F48C}" type="slidenum">
              <a:rPr lang="en-US" smtClean="0"/>
              <a:t>‹#›</a:t>
            </a:fld>
            <a:endParaRPr lang="en-US"/>
          </a:p>
        </p:txBody>
      </p:sp>
    </p:spTree>
    <p:extLst>
      <p:ext uri="{BB962C8B-B14F-4D97-AF65-F5344CB8AC3E}">
        <p14:creationId xmlns:p14="http://schemas.microsoft.com/office/powerpoint/2010/main" val="3599989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3E0FA9E5-6744-4841-888F-9E7CC0C2B7EC}" type="datetimeFigureOut">
              <a:rPr lang="en-US" smtClean="0"/>
              <a:t>3/18/2021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AEAE4A8-A6E5-453E-B946-FB774B73F48C}" type="slidenum">
              <a:rPr lang="en-US" smtClean="0"/>
              <a:t>‹#›</a:t>
            </a:fld>
            <a:endParaRPr lang="en-US"/>
          </a:p>
        </p:txBody>
      </p:sp>
    </p:spTree>
    <p:extLst>
      <p:ext uri="{BB962C8B-B14F-4D97-AF65-F5344CB8AC3E}">
        <p14:creationId xmlns:p14="http://schemas.microsoft.com/office/powerpoint/2010/main" val="4092266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a:effectLst>
            <a:outerShdw blurRad="50800" dist="50800" dir="5400000" sx="115000" sy="115000" algn="ctr" rotWithShape="0">
              <a:schemeClr val="bg1">
                <a:alpha val="58000"/>
              </a:schemeClr>
            </a:outerShdw>
          </a:effectLst>
        </p:spPr>
        <p:txBody>
          <a:bodyPr/>
          <a:lstStyle>
            <a:lvl1pPr>
              <a:defRPr sz="4000">
                <a:solidFill>
                  <a:srgbClr val="002060"/>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noFill/>
        </p:spPr>
        <p:txBody>
          <a:bodyPr/>
          <a:lstStyle>
            <a:lvl1pPr>
              <a:defRPr sz="2800">
                <a:solidFill>
                  <a:srgbClr val="002060"/>
                </a:solidFill>
                <a:latin typeface="Times New Roman" panose="02020603050405020304" pitchFamily="18" charset="0"/>
                <a:cs typeface="Times New Roman" panose="02020603050405020304" pitchFamily="18" charset="0"/>
              </a:defRPr>
            </a:lvl1pPr>
            <a:lvl2pPr>
              <a:defRPr sz="2800">
                <a:solidFill>
                  <a:srgbClr val="002060"/>
                </a:solidFill>
                <a:latin typeface="Times New Roman" panose="02020603050405020304" pitchFamily="18" charset="0"/>
                <a:cs typeface="Times New Roman" panose="02020603050405020304" pitchFamily="18" charset="0"/>
              </a:defRPr>
            </a:lvl2pPr>
            <a:lvl3pPr>
              <a:defRPr sz="2800">
                <a:solidFill>
                  <a:srgbClr val="002060"/>
                </a:solidFill>
                <a:latin typeface="Times New Roman" panose="02020603050405020304" pitchFamily="18" charset="0"/>
                <a:cs typeface="Times New Roman" panose="02020603050405020304" pitchFamily="18" charset="0"/>
              </a:defRPr>
            </a:lvl3pPr>
            <a:lvl4pPr>
              <a:defRPr sz="2800">
                <a:solidFill>
                  <a:srgbClr val="002060"/>
                </a:solidFill>
                <a:latin typeface="Times New Roman" panose="02020603050405020304" pitchFamily="18" charset="0"/>
                <a:cs typeface="Times New Roman" panose="02020603050405020304" pitchFamily="18" charset="0"/>
              </a:defRPr>
            </a:lvl4pPr>
            <a:lvl5pPr>
              <a:defRPr sz="2800">
                <a:solidFill>
                  <a:srgbClr val="002060"/>
                </a:solidFill>
                <a:latin typeface="Times New Roman" panose="02020603050405020304" pitchFamily="18" charset="0"/>
                <a:cs typeface="Times New Roman" panose="0202060305040502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fld id="{3E0FA9E5-6744-4841-888F-9E7CC0C2B7EC}" type="datetimeFigureOut">
              <a:rPr lang="en-US" smtClean="0"/>
              <a:t>3/18/2021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AAEAE4A8-A6E5-453E-B946-FB774B73F48C}" type="slidenum">
              <a:rPr lang="en-US" smtClean="0"/>
              <a:t>‹#›</a:t>
            </a:fld>
            <a:endParaRPr lang="en-US"/>
          </a:p>
        </p:txBody>
      </p:sp>
    </p:spTree>
    <p:extLst>
      <p:ext uri="{BB962C8B-B14F-4D97-AF65-F5344CB8AC3E}">
        <p14:creationId xmlns:p14="http://schemas.microsoft.com/office/powerpoint/2010/main" val="327852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4" y="1709739"/>
            <a:ext cx="10512862"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634" y="4589464"/>
            <a:ext cx="10512862"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fld id="{3E0FA9E5-6744-4841-888F-9E7CC0C2B7EC}" type="datetimeFigureOut">
              <a:rPr lang="en-US" smtClean="0"/>
              <a:t>3/18/2021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AEAE4A8-A6E5-453E-B946-FB774B73F48C}" type="slidenum">
              <a:rPr lang="en-US" smtClean="0"/>
              <a:t>‹#›</a:t>
            </a:fld>
            <a:endParaRPr lang="en-US"/>
          </a:p>
        </p:txBody>
      </p:sp>
    </p:spTree>
    <p:extLst>
      <p:ext uri="{BB962C8B-B14F-4D97-AF65-F5344CB8AC3E}">
        <p14:creationId xmlns:p14="http://schemas.microsoft.com/office/powerpoint/2010/main" val="234144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3E0FA9E5-6744-4841-888F-9E7CC0C2B7EC}" type="datetimeFigureOut">
              <a:rPr lang="en-US" smtClean="0"/>
              <a:t>3/18/2021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AEAE4A8-A6E5-453E-B946-FB774B73F48C}" type="slidenum">
              <a:rPr lang="en-US" smtClean="0"/>
              <a:t>‹#›</a:t>
            </a:fld>
            <a:endParaRPr lang="en-US"/>
          </a:p>
        </p:txBody>
      </p:sp>
    </p:spTree>
    <p:extLst>
      <p:ext uri="{BB962C8B-B14F-4D97-AF65-F5344CB8AC3E}">
        <p14:creationId xmlns:p14="http://schemas.microsoft.com/office/powerpoint/2010/main" val="1912430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098" y="365126"/>
            <a:ext cx="10512862" cy="1325563"/>
          </a:xfrm>
        </p:spPr>
        <p:txBody>
          <a:bodyPr/>
          <a:lstStyle/>
          <a:p>
            <a:r>
              <a:rPr lang="en-US"/>
              <a:t>Click to edit Master title style</a:t>
            </a:r>
          </a:p>
        </p:txBody>
      </p:sp>
      <p:sp>
        <p:nvSpPr>
          <p:cNvPr id="3" name="Text Placeholder 2"/>
          <p:cNvSpPr>
            <a:spLocks noGrp="1"/>
          </p:cNvSpPr>
          <p:nvPr>
            <p:ph type="body" idx="1"/>
          </p:nvPr>
        </p:nvSpPr>
        <p:spPr>
          <a:xfrm>
            <a:off x="840099" y="1681163"/>
            <a:ext cx="515697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099" y="2505075"/>
            <a:ext cx="5156973"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593" y="1681163"/>
            <a:ext cx="518236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0593" y="2505075"/>
            <a:ext cx="518236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3E0FA9E5-6744-4841-888F-9E7CC0C2B7EC}" type="datetimeFigureOut">
              <a:rPr lang="en-US" smtClean="0"/>
              <a:t>3/18/2021</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AAEAE4A8-A6E5-453E-B946-FB774B73F48C}" type="slidenum">
              <a:rPr lang="en-US" smtClean="0"/>
              <a:t>‹#›</a:t>
            </a:fld>
            <a:endParaRPr lang="en-US"/>
          </a:p>
        </p:txBody>
      </p:sp>
    </p:spTree>
    <p:extLst>
      <p:ext uri="{BB962C8B-B14F-4D97-AF65-F5344CB8AC3E}">
        <p14:creationId xmlns:p14="http://schemas.microsoft.com/office/powerpoint/2010/main" val="1450059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E0FA9E5-6744-4841-888F-9E7CC0C2B7EC}" type="datetimeFigureOut">
              <a:rPr lang="en-US" smtClean="0"/>
              <a:t>3/18/2021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AEAE4A8-A6E5-453E-B946-FB774B73F48C}" type="slidenum">
              <a:rPr lang="en-US" smtClean="0"/>
              <a:t>‹#›</a:t>
            </a:fld>
            <a:endParaRPr lang="en-US"/>
          </a:p>
        </p:txBody>
      </p:sp>
    </p:spTree>
    <p:extLst>
      <p:ext uri="{BB962C8B-B14F-4D97-AF65-F5344CB8AC3E}">
        <p14:creationId xmlns:p14="http://schemas.microsoft.com/office/powerpoint/2010/main" val="328432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3E0FA9E5-6744-4841-888F-9E7CC0C2B7EC}" type="datetimeFigureOut">
              <a:rPr lang="en-US" smtClean="0"/>
              <a:t>3/18/2021</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AAEAE4A8-A6E5-453E-B946-FB774B73F48C}" type="slidenum">
              <a:rPr lang="en-US" smtClean="0"/>
              <a:t>‹#›</a:t>
            </a:fld>
            <a:endParaRPr lang="en-US"/>
          </a:p>
        </p:txBody>
      </p:sp>
    </p:spTree>
    <p:extLst>
      <p:ext uri="{BB962C8B-B14F-4D97-AF65-F5344CB8AC3E}">
        <p14:creationId xmlns:p14="http://schemas.microsoft.com/office/powerpoint/2010/main" val="1820490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099" y="457200"/>
            <a:ext cx="393174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2367" y="987426"/>
            <a:ext cx="617059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099" y="2057400"/>
            <a:ext cx="39317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fld id="{3E0FA9E5-6744-4841-888F-9E7CC0C2B7EC}" type="datetimeFigureOut">
              <a:rPr lang="en-US" smtClean="0"/>
              <a:t>3/18/2021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AEAE4A8-A6E5-453E-B946-FB774B73F48C}" type="slidenum">
              <a:rPr lang="en-US" smtClean="0"/>
              <a:t>‹#›</a:t>
            </a:fld>
            <a:endParaRPr lang="en-US"/>
          </a:p>
        </p:txBody>
      </p:sp>
    </p:spTree>
    <p:extLst>
      <p:ext uri="{BB962C8B-B14F-4D97-AF65-F5344CB8AC3E}">
        <p14:creationId xmlns:p14="http://schemas.microsoft.com/office/powerpoint/2010/main" val="536142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099" y="457200"/>
            <a:ext cx="3931743"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2367" y="987426"/>
            <a:ext cx="617059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40099" y="2057400"/>
            <a:ext cx="39317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B161D29-6FD0-47F3-B340-7C2B7D2D4AAA}" type="slidenum">
              <a:rPr lang="es-ES" altLang="en-US"/>
              <a:pPr>
                <a:defRPr/>
              </a:pPr>
              <a:t>‹#›</a:t>
            </a:fld>
            <a:endParaRPr lang="es-ES" altLang="en-US"/>
          </a:p>
        </p:txBody>
      </p:sp>
    </p:spTree>
    <p:extLst>
      <p:ext uri="{BB962C8B-B14F-4D97-AF65-F5344CB8AC3E}">
        <p14:creationId xmlns:p14="http://schemas.microsoft.com/office/powerpoint/2010/main" val="189115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14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441" y="274638"/>
            <a:ext cx="1096994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p:cNvSpPr>
            <a:spLocks noGrp="1" noChangeArrowheads="1"/>
          </p:cNvSpPr>
          <p:nvPr>
            <p:ph type="body" idx="1"/>
          </p:nvPr>
        </p:nvSpPr>
        <p:spPr bwMode="auto">
          <a:xfrm>
            <a:off x="609441" y="1600201"/>
            <a:ext cx="1096994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p:cNvSpPr>
            <a:spLocks noGrp="1" noChangeArrowheads="1"/>
          </p:cNvSpPr>
          <p:nvPr>
            <p:ph type="dt" sz="half" idx="2"/>
          </p:nvPr>
        </p:nvSpPr>
        <p:spPr bwMode="auto">
          <a:xfrm>
            <a:off x="609441" y="6245225"/>
            <a:ext cx="2844059"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fld id="{3E0FA9E5-6744-4841-888F-9E7CC0C2B7EC}" type="datetimeFigureOut">
              <a:rPr lang="en-US" smtClean="0"/>
              <a:pPr/>
              <a:t>3/18/2021</a:t>
            </a:fld>
            <a:endParaRPr lang="en-US"/>
          </a:p>
        </p:txBody>
      </p:sp>
      <p:sp>
        <p:nvSpPr>
          <p:cNvPr id="1029" name="Rectangle 5"/>
          <p:cNvSpPr>
            <a:spLocks noGrp="1" noChangeArrowheads="1"/>
          </p:cNvSpPr>
          <p:nvPr>
            <p:ph type="ftr" sz="quarter" idx="3"/>
          </p:nvPr>
        </p:nvSpPr>
        <p:spPr bwMode="auto">
          <a:xfrm>
            <a:off x="4164515" y="6245225"/>
            <a:ext cx="385979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endParaRPr lang="en-US" dirty="0"/>
          </a:p>
        </p:txBody>
      </p:sp>
      <p:sp>
        <p:nvSpPr>
          <p:cNvPr id="1030" name="Rectangle 6"/>
          <p:cNvSpPr>
            <a:spLocks noGrp="1" noChangeArrowheads="1"/>
          </p:cNvSpPr>
          <p:nvPr>
            <p:ph type="sldNum" sz="quarter" idx="4"/>
          </p:nvPr>
        </p:nvSpPr>
        <p:spPr bwMode="auto">
          <a:xfrm>
            <a:off x="8735325" y="6245225"/>
            <a:ext cx="2844059"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fld id="{AAEAE4A8-A6E5-453E-B946-FB774B73F48C}" type="slidenum">
              <a:rPr lang="en-US" smtClean="0"/>
              <a:pPr/>
              <a:t>‹#›</a:t>
            </a:fld>
            <a:endParaRPr lang="en-US"/>
          </a:p>
        </p:txBody>
      </p:sp>
    </p:spTree>
    <p:extLst>
      <p:ext uri="{BB962C8B-B14F-4D97-AF65-F5344CB8AC3E}">
        <p14:creationId xmlns:p14="http://schemas.microsoft.com/office/powerpoint/2010/main" val="4293336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9">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B190-07B2-496B-9EF4-2800955A0E1F}"/>
              </a:ext>
            </a:extLst>
          </p:cNvPr>
          <p:cNvSpPr>
            <a:spLocks noGrp="1"/>
          </p:cNvSpPr>
          <p:nvPr>
            <p:ph type="ctrTitle"/>
          </p:nvPr>
        </p:nvSpPr>
        <p:spPr/>
        <p:txBody>
          <a:bodyPr/>
          <a:lstStyle/>
          <a:p>
            <a:r>
              <a:rPr lang="en-US" sz="4000" dirty="0"/>
              <a:t>Creating a Rural Subdivision</a:t>
            </a:r>
          </a:p>
        </p:txBody>
      </p:sp>
      <p:sp>
        <p:nvSpPr>
          <p:cNvPr id="3" name="Subtitle 2">
            <a:extLst>
              <a:ext uri="{FF2B5EF4-FFF2-40B4-BE49-F238E27FC236}">
                <a16:creationId xmlns:a16="http://schemas.microsoft.com/office/drawing/2014/main" id="{B1EE126E-AC9E-4752-903F-3740D9C0AC9C}"/>
              </a:ext>
            </a:extLst>
          </p:cNvPr>
          <p:cNvSpPr>
            <a:spLocks noGrp="1"/>
          </p:cNvSpPr>
          <p:nvPr>
            <p:ph type="subTitle" idx="1"/>
          </p:nvPr>
        </p:nvSpPr>
        <p:spPr/>
        <p:txBody>
          <a:bodyPr/>
          <a:lstStyle/>
          <a:p>
            <a:r>
              <a:rPr lang="en-US" dirty="0"/>
              <a:t>Revisions to Minor Subdivision Regulations</a:t>
            </a:r>
          </a:p>
          <a:p>
            <a:r>
              <a:rPr lang="en-US" dirty="0"/>
              <a:t>and Development Regulations</a:t>
            </a:r>
          </a:p>
          <a:p>
            <a:endParaRPr lang="en-US" dirty="0"/>
          </a:p>
          <a:p>
            <a:r>
              <a:rPr lang="en-US" sz="2000" dirty="0"/>
              <a:t>March 18, 2021</a:t>
            </a:r>
          </a:p>
        </p:txBody>
      </p:sp>
    </p:spTree>
    <p:extLst>
      <p:ext uri="{BB962C8B-B14F-4D97-AF65-F5344CB8AC3E}">
        <p14:creationId xmlns:p14="http://schemas.microsoft.com/office/powerpoint/2010/main" val="95227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4613" y="274638"/>
            <a:ext cx="12039600" cy="563562"/>
          </a:xfrm>
        </p:spPr>
        <p:txBody>
          <a:bodyPr/>
          <a:lstStyle/>
          <a:p>
            <a:r>
              <a:rPr lang="en-US" sz="2800" b="1" dirty="0"/>
              <a:t>Development Regulations – Sections 1, 2, 3, 4 &amp; 7 – Development Standards</a:t>
            </a:r>
          </a:p>
        </p:txBody>
      </p:sp>
      <p:sp>
        <p:nvSpPr>
          <p:cNvPr id="14" name="Content Placeholder 13"/>
          <p:cNvSpPr>
            <a:spLocks noGrp="1"/>
          </p:cNvSpPr>
          <p:nvPr>
            <p:ph idx="1"/>
          </p:nvPr>
        </p:nvSpPr>
        <p:spPr>
          <a:xfrm>
            <a:off x="379412" y="1066799"/>
            <a:ext cx="11353800" cy="5257801"/>
          </a:xfrm>
        </p:spPr>
        <p:txBody>
          <a:bodyPr>
            <a:noAutofit/>
          </a:bodyPr>
          <a:lstStyle/>
          <a:p>
            <a:pPr marL="45720" indent="0">
              <a:buNone/>
            </a:pPr>
            <a:r>
              <a:rPr lang="en-US" sz="1400" b="1" u="sng" dirty="0"/>
              <a:t>Section</a:t>
            </a:r>
            <a:r>
              <a:rPr lang="en-US" sz="1400" dirty="0"/>
              <a:t>		</a:t>
            </a:r>
            <a:r>
              <a:rPr lang="en-US" sz="1400" b="1" u="sng" dirty="0"/>
              <a:t>Revision Details</a:t>
            </a:r>
          </a:p>
          <a:p>
            <a:pPr marL="45720" indent="0">
              <a:buNone/>
            </a:pPr>
            <a:r>
              <a:rPr lang="en-US" sz="1400" dirty="0"/>
              <a:t>All		Change "County Engineer" to "Engineering Manager" or "Stormwater Manager"</a:t>
            </a:r>
          </a:p>
          <a:p>
            <a:pPr marL="45720" indent="0">
              <a:buNone/>
            </a:pPr>
            <a:r>
              <a:rPr lang="en-US" sz="1400" dirty="0"/>
              <a:t>All		Format and grammatical revisions.</a:t>
            </a:r>
          </a:p>
          <a:p>
            <a:pPr marL="45720" indent="0">
              <a:buNone/>
            </a:pPr>
            <a:r>
              <a:rPr lang="en-US" sz="1400" dirty="0"/>
              <a:t>1.04.C		Change the number of lots from five (5) to three (3).</a:t>
            </a:r>
          </a:p>
          <a:p>
            <a:pPr marL="45720" indent="0">
              <a:buNone/>
            </a:pPr>
            <a:r>
              <a:rPr lang="en-US" sz="1400" dirty="0"/>
              <a:t>1.05.C		Changed one and one tenth (1.10) acre to one (1) acre to be consistent with Georgia EPD Notice of Intent (NOI) requirement.</a:t>
            </a:r>
          </a:p>
          <a:p>
            <a:pPr marL="45720" indent="0">
              <a:buNone/>
            </a:pPr>
            <a:r>
              <a:rPr lang="en-US" sz="1400" dirty="0"/>
              <a:t>2.02.1		Alley definition - change "street" to "private driveway" because an alley is not a named street.</a:t>
            </a:r>
          </a:p>
          <a:p>
            <a:pPr marL="45720" indent="0">
              <a:buNone/>
            </a:pPr>
            <a:r>
              <a:rPr lang="en-US" sz="1400" dirty="0"/>
              <a:t>2.02.5		Revise wording to specify "Cherokee County Soil Erosion, Sedimentation, and Pollution Control" ordinance .</a:t>
            </a:r>
          </a:p>
          <a:p>
            <a:pPr marL="45720" indent="0">
              <a:buNone/>
            </a:pPr>
            <a:r>
              <a:rPr lang="en-US" sz="1400" dirty="0"/>
              <a:t>2.02.21		Delete Major Thoroughfare Plan - does not exist.</a:t>
            </a:r>
          </a:p>
          <a:p>
            <a:pPr marL="45720" indent="0">
              <a:buNone/>
            </a:pPr>
            <a:r>
              <a:rPr lang="en-US" sz="1400" dirty="0"/>
              <a:t>2.02.30		Change "Stream" definition to "State Waters" definition to be consistent with Soil Erosion, Sediment and Pollution Control 			ordinance.</a:t>
            </a:r>
          </a:p>
          <a:p>
            <a:pPr marL="45720" indent="0">
              <a:buNone/>
            </a:pPr>
            <a:r>
              <a:rPr lang="en-US" sz="1400" dirty="0">
                <a:highlight>
                  <a:srgbClr val="FFFF00"/>
                </a:highlight>
              </a:rPr>
              <a:t>2.02.34.A		Revise Major Subdivision definition increasing number of lots to 11 or more to be consistent with Article 5.</a:t>
            </a:r>
          </a:p>
          <a:p>
            <a:pPr marL="45720" indent="0">
              <a:buNone/>
            </a:pPr>
            <a:r>
              <a:rPr lang="en-US" sz="1400" dirty="0">
                <a:highlight>
                  <a:srgbClr val="FFFF00"/>
                </a:highlight>
              </a:rPr>
              <a:t>2.02.34.B		Revise Minor Subdivision section to reflect changes to Article 5.</a:t>
            </a:r>
          </a:p>
          <a:p>
            <a:pPr marL="45720" indent="0">
              <a:buNone/>
            </a:pPr>
            <a:r>
              <a:rPr lang="en-US" sz="1400" dirty="0">
                <a:highlight>
                  <a:srgbClr val="FFFF00"/>
                </a:highlight>
              </a:rPr>
              <a:t>2.02.34.B.i		Add definition for Lot Split.</a:t>
            </a:r>
          </a:p>
          <a:p>
            <a:pPr marL="45720" indent="0">
              <a:buNone/>
            </a:pPr>
            <a:r>
              <a:rPr lang="en-US" sz="1400" dirty="0">
                <a:highlight>
                  <a:srgbClr val="FFFF00"/>
                </a:highlight>
              </a:rPr>
              <a:t>2.02.34.B.ii		Add definition for Minor Plat.</a:t>
            </a:r>
          </a:p>
          <a:p>
            <a:pPr marL="45720" indent="0">
              <a:buNone/>
            </a:pPr>
            <a:r>
              <a:rPr lang="en-US" sz="1400" dirty="0">
                <a:highlight>
                  <a:srgbClr val="FFFF00"/>
                </a:highlight>
              </a:rPr>
              <a:t>2.02.34.B.iii	Add definition for Rural Subdivision.</a:t>
            </a:r>
          </a:p>
          <a:p>
            <a:pPr marL="45720" indent="0">
              <a:buNone/>
            </a:pPr>
            <a:r>
              <a:rPr lang="en-US" sz="1400" dirty="0"/>
              <a:t>3.02.B to 3.02.E	Revise Development Plan Review Process to be consistent with current process.</a:t>
            </a:r>
          </a:p>
          <a:p>
            <a:pPr marL="45720" indent="0">
              <a:buNone/>
            </a:pPr>
            <a:r>
              <a:rPr lang="en-US" sz="1400" dirty="0"/>
              <a:t>3.04.A to 3.02.D	Revise Final Plat Review Process to be consistent with current process.</a:t>
            </a:r>
          </a:p>
          <a:p>
            <a:pPr marL="45720" indent="0">
              <a:buNone/>
            </a:pPr>
            <a:r>
              <a:rPr lang="en-US" sz="1400" dirty="0"/>
              <a:t>7.02.D.3		Remove section allowing Engineering Manager to grant administrative variance for building setbacks.  Function of Zoning 			Manager.</a:t>
            </a:r>
          </a:p>
          <a:p>
            <a:pPr marL="45720" indent="0">
              <a:buNone/>
            </a:pPr>
            <a:endParaRPr lang="en-US" sz="2500" dirty="0"/>
          </a:p>
        </p:txBody>
      </p:sp>
    </p:spTree>
    <p:extLst>
      <p:ext uri="{BB962C8B-B14F-4D97-AF65-F5344CB8AC3E}">
        <p14:creationId xmlns:p14="http://schemas.microsoft.com/office/powerpoint/2010/main" val="1222193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4613" y="274638"/>
            <a:ext cx="12039600" cy="563562"/>
          </a:xfrm>
        </p:spPr>
        <p:txBody>
          <a:bodyPr/>
          <a:lstStyle/>
          <a:p>
            <a:r>
              <a:rPr lang="en-US" sz="2800" b="1" dirty="0"/>
              <a:t>Development Regulations – Sections 1, 2, 3, 4 &amp; 7 – Development Standards</a:t>
            </a:r>
          </a:p>
        </p:txBody>
      </p:sp>
      <p:sp>
        <p:nvSpPr>
          <p:cNvPr id="14" name="Content Placeholder 13"/>
          <p:cNvSpPr>
            <a:spLocks noGrp="1"/>
          </p:cNvSpPr>
          <p:nvPr>
            <p:ph idx="1"/>
          </p:nvPr>
        </p:nvSpPr>
        <p:spPr>
          <a:xfrm>
            <a:off x="303212" y="1066799"/>
            <a:ext cx="11430000" cy="5257801"/>
          </a:xfrm>
        </p:spPr>
        <p:txBody>
          <a:bodyPr>
            <a:noAutofit/>
          </a:bodyPr>
          <a:lstStyle/>
          <a:p>
            <a:pPr marL="45720" indent="0">
              <a:buNone/>
            </a:pPr>
            <a:r>
              <a:rPr lang="en-US" sz="1400" b="1" u="sng" dirty="0"/>
              <a:t>Section</a:t>
            </a:r>
            <a:r>
              <a:rPr lang="en-US" sz="1400" dirty="0"/>
              <a:t>		</a:t>
            </a:r>
            <a:r>
              <a:rPr lang="en-US" sz="1400" b="1" u="sng" dirty="0"/>
              <a:t>Revision Details</a:t>
            </a:r>
          </a:p>
          <a:p>
            <a:pPr marL="45720" indent="0">
              <a:buNone/>
            </a:pPr>
            <a:r>
              <a:rPr lang="en-US" sz="1400" dirty="0"/>
              <a:t>4.05.A.1.h		Update wording to reference current AASHTO K-Values for crest vertical curves and current object height for Stopping Sight 			Distance.</a:t>
            </a:r>
          </a:p>
          <a:p>
            <a:pPr marL="45720" indent="0">
              <a:buNone/>
            </a:pPr>
            <a:r>
              <a:rPr lang="en-US" sz="1400" dirty="0"/>
              <a:t>4.05.A.1.i		Update wording to reference current AASHTO K-Values for sag vertical curves.</a:t>
            </a:r>
          </a:p>
          <a:p>
            <a:pPr marL="45720" indent="0">
              <a:buNone/>
            </a:pPr>
            <a:r>
              <a:rPr lang="en-US" sz="1400" dirty="0"/>
              <a:t>4.05.A.1.j		Update intersection sight distance object height to currently used three and a half (3-1/2) feet.</a:t>
            </a:r>
          </a:p>
          <a:p>
            <a:pPr marL="45720" indent="0">
              <a:buNone/>
            </a:pPr>
            <a:r>
              <a:rPr lang="en-US" sz="1400" dirty="0">
                <a:highlight>
                  <a:srgbClr val="FFFF00"/>
                </a:highlight>
              </a:rPr>
              <a:t>4.05.A.2.a		Redefine Rural residential street requirement.  Never used in the past, so modified to fit Rural Subdivisions.  Update the lot size 		from 5 acres to 60,000 square feet and the number of dwelling units from N/A to 0-10 dwelling units to be consistent with Rural 		subdivision.</a:t>
            </a:r>
          </a:p>
          <a:p>
            <a:pPr marL="45720" indent="0">
              <a:buNone/>
            </a:pPr>
            <a:r>
              <a:rPr lang="en-US" sz="1400" dirty="0">
                <a:highlight>
                  <a:srgbClr val="FFFF00"/>
                </a:highlight>
              </a:rPr>
              <a:t>4.05.A.2 - Table	Update Rural Residential street classification - changed the Dwelling Units Served from N/A to 0-10; Minimum Pavement Width 		from 18 feet to 20 feet; Minimum Lane Width from 9 feet to 10 feet; Minimum Stopping Sight Distance from 160 feet to 80 feet; 		Design Speed from 25 mph to 15 mph; Minimum Length Sag Vertical Curves from 100 feet to 50 feet; Minimum Length Crest 			Vertical Curves from 100 feet to 50 feet; Internal Subdivision Street Radius from 35 feet to 25 feet and Entrance Radius from 40			feet to 30 feet.</a:t>
            </a:r>
          </a:p>
          <a:p>
            <a:pPr marL="45720" indent="0">
              <a:buNone/>
            </a:pPr>
            <a:r>
              <a:rPr lang="en-US" sz="1400" dirty="0">
                <a:highlight>
                  <a:srgbClr val="FFFF00"/>
                </a:highlight>
              </a:rPr>
              <a:t>4.05.A.2 - Footnote 8	Update footnote to exempt Rural Residential streets from Curb and Gutter requirement.</a:t>
            </a:r>
          </a:p>
          <a:p>
            <a:pPr marL="45720" indent="0">
              <a:buNone/>
            </a:pPr>
            <a:r>
              <a:rPr lang="en-US" sz="1400" dirty="0">
                <a:highlight>
                  <a:srgbClr val="FFFF00"/>
                </a:highlight>
              </a:rPr>
              <a:t>4.05.E.1 - Table	Update Rural Residential Street to include a pavement section of 6" depth Graded Aggregate Base and 1.5" depth of Type E or F 		Asphalt surface course.</a:t>
            </a:r>
          </a:p>
          <a:p>
            <a:pPr marL="45720" indent="0">
              <a:buNone/>
            </a:pPr>
            <a:r>
              <a:rPr lang="en-US" sz="1400" dirty="0">
                <a:highlight>
                  <a:srgbClr val="FFFF00"/>
                </a:highlight>
              </a:rPr>
              <a:t>4.06.A		Exempt Rural Residential streets from curb and gutter requirement.</a:t>
            </a:r>
          </a:p>
          <a:p>
            <a:pPr marL="45720" indent="0">
              <a:buNone/>
            </a:pPr>
            <a:r>
              <a:rPr lang="en-US" sz="1400" dirty="0">
                <a:highlight>
                  <a:srgbClr val="FFFF00"/>
                </a:highlight>
              </a:rPr>
              <a:t>4.08.G		Add section noting that Rural Residential streets may utilize alternate turnarounds as shown in Appendix D or the International Fire 		Code.</a:t>
            </a:r>
          </a:p>
          <a:p>
            <a:pPr marL="45720" indent="0">
              <a:buNone/>
            </a:pPr>
            <a:r>
              <a:rPr lang="en-US" sz="1400" dirty="0">
                <a:highlight>
                  <a:srgbClr val="FFFF00"/>
                </a:highlight>
              </a:rPr>
              <a:t>4.15.M		Add section that exempts Rural Residential streets from sidewalk requirement.</a:t>
            </a:r>
          </a:p>
          <a:p>
            <a:pPr marL="45720" indent="0">
              <a:buNone/>
            </a:pPr>
            <a:endParaRPr lang="en-US" sz="2500" dirty="0"/>
          </a:p>
        </p:txBody>
      </p:sp>
    </p:spTree>
    <p:extLst>
      <p:ext uri="{BB962C8B-B14F-4D97-AF65-F5344CB8AC3E}">
        <p14:creationId xmlns:p14="http://schemas.microsoft.com/office/powerpoint/2010/main" val="28475179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441" y="274638"/>
            <a:ext cx="10969943" cy="563562"/>
          </a:xfrm>
        </p:spPr>
        <p:txBody>
          <a:bodyPr/>
          <a:lstStyle/>
          <a:p>
            <a:r>
              <a:rPr lang="en-US" sz="2800" b="1" dirty="0"/>
              <a:t>Stormwater Regulations - Section 6 – Post Construction Stormwater Management for New Development and Redevelopment</a:t>
            </a:r>
            <a:endParaRPr lang="en-US" sz="2800" dirty="0"/>
          </a:p>
        </p:txBody>
      </p:sp>
      <p:sp>
        <p:nvSpPr>
          <p:cNvPr id="14" name="Content Placeholder 13"/>
          <p:cNvSpPr>
            <a:spLocks noGrp="1"/>
          </p:cNvSpPr>
          <p:nvPr>
            <p:ph idx="1"/>
          </p:nvPr>
        </p:nvSpPr>
        <p:spPr>
          <a:xfrm>
            <a:off x="74612" y="990599"/>
            <a:ext cx="12039599" cy="5638801"/>
          </a:xfrm>
        </p:spPr>
        <p:txBody>
          <a:bodyPr>
            <a:noAutofit/>
          </a:bodyPr>
          <a:lstStyle/>
          <a:p>
            <a:pPr marL="45720" indent="0">
              <a:buNone/>
            </a:pPr>
            <a:r>
              <a:rPr lang="en-US" sz="1800" b="1" u="sng" dirty="0"/>
              <a:t>Section</a:t>
            </a:r>
            <a:r>
              <a:rPr lang="en-US" sz="1800" b="1" dirty="0"/>
              <a:t>		</a:t>
            </a:r>
            <a:r>
              <a:rPr lang="en-US" sz="1800" b="1" u="sng" dirty="0"/>
              <a:t>Description</a:t>
            </a:r>
          </a:p>
          <a:p>
            <a:pPr marL="45720" indent="0">
              <a:buNone/>
            </a:pPr>
            <a:r>
              <a:rPr lang="en-US" sz="1800" dirty="0"/>
              <a:t>6.02		Update the GSMM definition to include current edition.</a:t>
            </a:r>
          </a:p>
          <a:p>
            <a:pPr marL="45720" indent="0">
              <a:buNone/>
            </a:pPr>
            <a:r>
              <a:rPr lang="en-US" sz="1800" dirty="0"/>
              <a:t>6.02		Adds trout streams definition.</a:t>
            </a:r>
          </a:p>
          <a:p>
            <a:pPr marL="45720" indent="0">
              <a:buNone/>
            </a:pPr>
            <a:r>
              <a:rPr lang="en-US" sz="1800" dirty="0"/>
              <a:t>6.04		Designates the Stormwater Manager to administer and implement this Article.</a:t>
            </a:r>
          </a:p>
          <a:p>
            <a:pPr marL="45720" indent="0">
              <a:buNone/>
            </a:pPr>
            <a:r>
              <a:rPr lang="en-US" sz="1800" dirty="0"/>
              <a:t>6.06(</a:t>
            </a:r>
            <a:r>
              <a:rPr lang="en-US" sz="1800" dirty="0" err="1"/>
              <a:t>i</a:t>
            </a:r>
            <a:r>
              <a:rPr lang="en-US" sz="1800" dirty="0"/>
              <a:t>), (j), &amp; (k)	Adds single-family homes exemption.</a:t>
            </a:r>
          </a:p>
          <a:p>
            <a:pPr marL="45720" indent="0">
              <a:buNone/>
            </a:pPr>
            <a:r>
              <a:rPr lang="en-US" sz="1800" dirty="0">
                <a:highlight>
                  <a:srgbClr val="FFFF00"/>
                </a:highlight>
              </a:rPr>
              <a:t>6.06(l)		Adds Rural Subdivision exemption from stormwater quality/reduction standards as outlined 			in Section 6.07(d); however,  still requires quantity control as outlined in Section 6.07(e-g).</a:t>
            </a:r>
          </a:p>
          <a:p>
            <a:pPr marL="45720" indent="0">
              <a:buNone/>
            </a:pPr>
            <a:r>
              <a:rPr lang="en-US" sz="1800" dirty="0"/>
              <a:t>6.07(d)</a:t>
            </a:r>
            <a:r>
              <a:rPr lang="en-US" sz="1800" dirty="0" err="1"/>
              <a:t>i</a:t>
            </a:r>
            <a:r>
              <a:rPr lang="en-US" sz="1800" dirty="0"/>
              <a:t> &amp; ii	Specifies December 6, 2020 cut-off date for runoff reduction standard.</a:t>
            </a:r>
          </a:p>
          <a:p>
            <a:pPr marL="45720" indent="0">
              <a:buNone/>
            </a:pPr>
            <a:r>
              <a:rPr lang="en-US" sz="1800" dirty="0"/>
              <a:t>6.07(h)		Adds trout stream protection standard for temperature elevation.</a:t>
            </a:r>
          </a:p>
          <a:p>
            <a:pPr marL="45720" indent="0">
              <a:buNone/>
            </a:pPr>
            <a:r>
              <a:rPr lang="en-US" sz="1800" dirty="0"/>
              <a:t>6.07(</a:t>
            </a:r>
            <a:r>
              <a:rPr lang="en-US" sz="1800" dirty="0" err="1"/>
              <a:t>i</a:t>
            </a:r>
            <a:r>
              <a:rPr lang="en-US" sz="1800" dirty="0"/>
              <a:t>)		Adds language clarifying downstream analysis requirements.</a:t>
            </a:r>
          </a:p>
          <a:p>
            <a:pPr marL="45720" indent="0">
              <a:buNone/>
            </a:pPr>
            <a:r>
              <a:rPr lang="en-US" sz="1800" dirty="0"/>
              <a:t>6.08(d)xii, xiii, xiv	Adds O&amp;M maintenance plan, maintenance access easement language, and bonding requirements.</a:t>
            </a:r>
          </a:p>
          <a:p>
            <a:pPr marL="45720" indent="0">
              <a:buNone/>
            </a:pPr>
            <a:r>
              <a:rPr lang="en-US" sz="1800" dirty="0"/>
              <a:t>6.14		Modifies violations and enforcement.</a:t>
            </a:r>
          </a:p>
          <a:p>
            <a:pPr marL="45720" indent="0">
              <a:buNone/>
            </a:pPr>
            <a:r>
              <a:rPr lang="en-US" sz="1800" dirty="0"/>
              <a:t>6.16(d), (e)	Modifies Inspection and Maintenance Agreements to include/expand ongoing inspection and maintenance.</a:t>
            </a:r>
          </a:p>
          <a:p>
            <a:pPr marL="45720" indent="0">
              <a:buNone/>
            </a:pPr>
            <a:r>
              <a:rPr lang="en-US" sz="1800" dirty="0"/>
              <a:t>6.17		Modifies right-of-entry for inspections.</a:t>
            </a:r>
          </a:p>
          <a:p>
            <a:pPr marL="45720" indent="0">
              <a:buNone/>
            </a:pPr>
            <a:r>
              <a:rPr lang="en-US" sz="1800" dirty="0"/>
              <a:t>6.18		Modifies specifics in failure to maintain cases.</a:t>
            </a:r>
          </a:p>
          <a:p>
            <a:pPr marL="45720" indent="0">
              <a:buNone/>
            </a:pPr>
            <a:r>
              <a:rPr lang="en-US" sz="1800" dirty="0"/>
              <a:t>6.19		Adds the GI/LID (Green Infrastructure/Low Impact Development) requirements.</a:t>
            </a:r>
          </a:p>
          <a:p>
            <a:pPr marL="45720" indent="0">
              <a:buNone/>
            </a:pPr>
            <a:r>
              <a:rPr lang="en-US" sz="1800" dirty="0"/>
              <a:t>6.20		Adds Linear Transportation Project requirements.</a:t>
            </a:r>
          </a:p>
          <a:p>
            <a:pPr marL="45720" indent="0">
              <a:buNone/>
            </a:pPr>
            <a:endParaRPr lang="en-US" sz="2500" dirty="0"/>
          </a:p>
        </p:txBody>
      </p:sp>
    </p:spTree>
    <p:extLst>
      <p:ext uri="{BB962C8B-B14F-4D97-AF65-F5344CB8AC3E}">
        <p14:creationId xmlns:p14="http://schemas.microsoft.com/office/powerpoint/2010/main" val="2339613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441" y="274638"/>
            <a:ext cx="10969943" cy="563562"/>
          </a:xfrm>
        </p:spPr>
        <p:txBody>
          <a:bodyPr/>
          <a:lstStyle/>
          <a:p>
            <a:r>
              <a:rPr lang="en-US" sz="2800" b="1" dirty="0"/>
              <a:t>Stormwater Regulations - Section 6 - Exemptions</a:t>
            </a:r>
          </a:p>
        </p:txBody>
      </p:sp>
      <p:sp>
        <p:nvSpPr>
          <p:cNvPr id="14" name="Content Placeholder 13"/>
          <p:cNvSpPr>
            <a:spLocks noGrp="1"/>
          </p:cNvSpPr>
          <p:nvPr>
            <p:ph idx="1"/>
          </p:nvPr>
        </p:nvSpPr>
        <p:spPr>
          <a:xfrm>
            <a:off x="455613" y="914401"/>
            <a:ext cx="11430000" cy="5791200"/>
          </a:xfrm>
        </p:spPr>
        <p:txBody>
          <a:bodyPr>
            <a:noAutofit/>
          </a:bodyPr>
          <a:lstStyle/>
          <a:p>
            <a:pPr lvl="0">
              <a:buFont typeface="+mj-lt"/>
              <a:buAutoNum type="arabicParenR"/>
            </a:pPr>
            <a:r>
              <a:rPr lang="en-US" sz="1400" dirty="0"/>
              <a:t>Land disturbing activity conducted by local, state, authority, or federal agencies, solely to respond to an emergency need to protect life, limb, or property or conduct emergency repairs;</a:t>
            </a:r>
          </a:p>
          <a:p>
            <a:pPr lvl="0">
              <a:buFont typeface="+mj-lt"/>
              <a:buAutoNum type="arabicParenR"/>
            </a:pPr>
            <a:r>
              <a:rPr lang="en-US" sz="1400" dirty="0"/>
              <a:t>Land disturbing activity that consists solely of cutting a trench for utility work and related pavement replacement;</a:t>
            </a:r>
          </a:p>
          <a:p>
            <a:pPr lvl="0">
              <a:buFont typeface="+mj-lt"/>
              <a:buAutoNum type="arabicParenR"/>
            </a:pPr>
            <a:r>
              <a:rPr lang="en-US" sz="1400" dirty="0"/>
              <a:t>Land disturbing activity conducted by local, state, authority, or federal agencies, whose sole purpose is to implement stormwater management or environmental restoration; </a:t>
            </a:r>
          </a:p>
          <a:p>
            <a:pPr>
              <a:buFont typeface="+mj-lt"/>
              <a:buAutoNum type="arabicParenR"/>
            </a:pPr>
            <a:r>
              <a:rPr lang="en-US" sz="1400" dirty="0"/>
              <a:t> Repairs to any stormwater management system deemed necessary by the administrator;</a:t>
            </a:r>
          </a:p>
          <a:p>
            <a:pPr>
              <a:buFont typeface="+mj-lt"/>
              <a:buAutoNum type="arabicParenR"/>
            </a:pPr>
            <a:r>
              <a:rPr lang="en-US" sz="1400" dirty="0"/>
              <a:t> Agricultural practices as described O.C.G.A. 12-7-17(5) within areas zoned for these activities with the exception of buildings or permanent structures that exceed the threshold in 6.05 (a) or (b);</a:t>
            </a:r>
          </a:p>
          <a:p>
            <a:pPr>
              <a:buFont typeface="+mj-lt"/>
              <a:buAutoNum type="arabicParenR"/>
            </a:pPr>
            <a:r>
              <a:rPr lang="en-US" sz="1400" dirty="0"/>
              <a:t> </a:t>
            </a:r>
            <a:r>
              <a:rPr lang="en-US" sz="1400" dirty="0" err="1"/>
              <a:t>Silvicultural</a:t>
            </a:r>
            <a:r>
              <a:rPr lang="en-US" sz="1400" dirty="0"/>
              <a:t> land management activities as described O.C.G.A. 12-7-17(6) within areas zoned for these activities with the exception of buildings or permanent structures that exceed the threshold in 6.05 (a) or (b);</a:t>
            </a:r>
          </a:p>
          <a:p>
            <a:pPr>
              <a:buFont typeface="+mj-lt"/>
              <a:buAutoNum type="arabicParenR"/>
            </a:pPr>
            <a:r>
              <a:rPr lang="en-US" sz="1400" dirty="0"/>
              <a:t> Installations or modifications to existing structures solely to implement Americans with Disabilities Act (ADA) requirements, including but not limited to elevator shafts, handicapped access ramps and parking, and enlarged entrances or exits; and</a:t>
            </a:r>
          </a:p>
          <a:p>
            <a:pPr>
              <a:buFont typeface="+mj-lt"/>
              <a:buAutoNum type="arabicParenR"/>
            </a:pPr>
            <a:r>
              <a:rPr lang="en-US" sz="1400" dirty="0"/>
              <a:t> Linear transportation projects being constructed by Cherokee County to the extent the administrator</a:t>
            </a:r>
            <a:r>
              <a:rPr lang="en-US" sz="1400" b="1" dirty="0"/>
              <a:t> </a:t>
            </a:r>
            <a:r>
              <a:rPr lang="en-US" sz="1400" dirty="0"/>
              <a:t>determines that the stormwater management standards may be infeasible to apply, all or in part, for any portion of the linear transportation project. For this exemption to apply, an infeasibility report that is compliant with Cherokee County’s linear feasibility program shall first be submitted to the administrator that contains adequate documentation to support the evaluation for the applicable portion(s) and any resulting infeasibility determination, if any, by the administrator; </a:t>
            </a:r>
          </a:p>
          <a:p>
            <a:pPr>
              <a:buFont typeface="+mj-lt"/>
              <a:buAutoNum type="arabicParenR"/>
            </a:pPr>
            <a:r>
              <a:rPr lang="en-US" sz="1400" dirty="0"/>
              <a:t> Single-family or duplex residential lots platted prior to the adoption of this ordinance, whether or not they are part of a subdivision or phased development project;</a:t>
            </a:r>
          </a:p>
          <a:p>
            <a:pPr>
              <a:buFont typeface="+mj-lt"/>
              <a:buAutoNum type="arabicParenR"/>
            </a:pPr>
            <a:r>
              <a:rPr lang="en-US" sz="1400" dirty="0"/>
              <a:t> Additions or modifications to existing single-family or duplex residential structures;</a:t>
            </a:r>
          </a:p>
          <a:p>
            <a:pPr>
              <a:buFont typeface="+mj-lt"/>
              <a:buAutoNum type="arabicParenR"/>
            </a:pPr>
            <a:r>
              <a:rPr lang="en-US" sz="1400" b="1" dirty="0"/>
              <a:t> Individual single-family or duplex residential lots that are not part of a subdivision or phased development project;</a:t>
            </a:r>
          </a:p>
          <a:p>
            <a:pPr marL="400050" lvl="1" indent="0">
              <a:buNone/>
            </a:pPr>
            <a:r>
              <a:rPr lang="en-US" sz="1400" b="1" dirty="0"/>
              <a:t>(Consistent with current ordinance and keeping it in - EPD may challenge this exemption)</a:t>
            </a:r>
          </a:p>
          <a:p>
            <a:pPr>
              <a:buFont typeface="+mj-lt"/>
              <a:buAutoNum type="arabicParenR"/>
            </a:pPr>
            <a:r>
              <a:rPr lang="en-US" sz="1400" b="1" dirty="0"/>
              <a:t> </a:t>
            </a:r>
            <a:r>
              <a:rPr lang="en-US" sz="1400" b="1" dirty="0">
                <a:highlight>
                  <a:srgbClr val="FFFF00"/>
                </a:highlight>
              </a:rPr>
              <a:t>Rural Subdivisions are exempt from Stormwater Quality/Reduction Standards; however, they are required to provide quantity control to reduce off-site runoff.  </a:t>
            </a:r>
            <a:r>
              <a:rPr lang="en-US" sz="1400" b="1" dirty="0"/>
              <a:t>(EPD may challenge this exemption)</a:t>
            </a:r>
            <a:endParaRPr lang="en-US" sz="1400" dirty="0"/>
          </a:p>
          <a:p>
            <a:pPr marL="502920" indent="-457200">
              <a:buFont typeface="+mj-lt"/>
              <a:buAutoNum type="arabicPeriod"/>
            </a:pPr>
            <a:endParaRPr lang="en-US" sz="2500" dirty="0"/>
          </a:p>
        </p:txBody>
      </p:sp>
    </p:spTree>
    <p:extLst>
      <p:ext uri="{BB962C8B-B14F-4D97-AF65-F5344CB8AC3E}">
        <p14:creationId xmlns:p14="http://schemas.microsoft.com/office/powerpoint/2010/main" val="118311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875B6-4924-46E4-883E-037BAFF9CECF}"/>
              </a:ext>
            </a:extLst>
          </p:cNvPr>
          <p:cNvSpPr>
            <a:spLocks noGrp="1"/>
          </p:cNvSpPr>
          <p:nvPr>
            <p:ph type="title"/>
          </p:nvPr>
        </p:nvSpPr>
        <p:spPr/>
        <p:txBody>
          <a:bodyPr/>
          <a:lstStyle/>
          <a:p>
            <a:r>
              <a:rPr lang="en-US" sz="2800" b="1" dirty="0"/>
              <a:t>Permitting Requirements</a:t>
            </a:r>
            <a:endParaRPr lang="en-US" sz="2800" dirty="0"/>
          </a:p>
        </p:txBody>
      </p:sp>
      <p:sp>
        <p:nvSpPr>
          <p:cNvPr id="3" name="Content Placeholder 2">
            <a:extLst>
              <a:ext uri="{FF2B5EF4-FFF2-40B4-BE49-F238E27FC236}">
                <a16:creationId xmlns:a16="http://schemas.microsoft.com/office/drawing/2014/main" id="{DF9E5677-110E-4F3E-A5A7-4688EAC890F0}"/>
              </a:ext>
            </a:extLst>
          </p:cNvPr>
          <p:cNvSpPr>
            <a:spLocks noGrp="1"/>
          </p:cNvSpPr>
          <p:nvPr>
            <p:ph idx="1"/>
          </p:nvPr>
        </p:nvSpPr>
        <p:spPr>
          <a:xfrm>
            <a:off x="609441" y="1295399"/>
            <a:ext cx="10969943" cy="4953001"/>
          </a:xfrm>
        </p:spPr>
        <p:txBody>
          <a:bodyPr/>
          <a:lstStyle/>
          <a:p>
            <a:r>
              <a:rPr lang="en-US" sz="1800" dirty="0"/>
              <a:t>Rural Subdivisions</a:t>
            </a:r>
          </a:p>
          <a:p>
            <a:pPr lvl="1"/>
            <a:r>
              <a:rPr lang="en-US" sz="1800" dirty="0"/>
              <a:t>Required to go thru the site plan approval process and will be issued a Land Disturbance Permit (LDP).</a:t>
            </a:r>
          </a:p>
          <a:p>
            <a:pPr lvl="1"/>
            <a:r>
              <a:rPr lang="en-US" sz="1800" dirty="0"/>
              <a:t>Require a Notice of Intent (NOI) to be filed with the Georgia EPD.</a:t>
            </a:r>
          </a:p>
          <a:p>
            <a:endParaRPr lang="en-US" sz="1800" dirty="0"/>
          </a:p>
          <a:p>
            <a:r>
              <a:rPr lang="en-US" sz="1800" dirty="0"/>
              <a:t>Minor Plats (3-5 Lots)</a:t>
            </a:r>
          </a:p>
          <a:p>
            <a:pPr lvl="1"/>
            <a:r>
              <a:rPr lang="en-US" sz="1800" dirty="0"/>
              <a:t>Require a Lot Grading Plan (LGP) – includes lot grading, drainage and erosion control plan.</a:t>
            </a:r>
          </a:p>
          <a:p>
            <a:pPr lvl="2"/>
            <a:r>
              <a:rPr lang="en-US" sz="1800" dirty="0"/>
              <a:t>Any State Waters determination will be required at the plat stage.</a:t>
            </a:r>
          </a:p>
          <a:p>
            <a:pPr lvl="2"/>
            <a:r>
              <a:rPr lang="en-US" sz="1800" dirty="0"/>
              <a:t>Stormwater quantity control may be required if there is a potential, demonstrated downstream issue – will be identified at the plat stage. </a:t>
            </a:r>
          </a:p>
          <a:p>
            <a:pPr lvl="2"/>
            <a:r>
              <a:rPr lang="en-US" sz="1800" dirty="0"/>
              <a:t>Stormwater quantity control devices will be installed and certified, and a maintenance agreement recorded prior to issue of Certificate of Occupancy.</a:t>
            </a:r>
          </a:p>
          <a:p>
            <a:pPr lvl="1"/>
            <a:r>
              <a:rPr lang="en-US" sz="1800" dirty="0"/>
              <a:t>Require a driveway permit that demonstrates adequate sight distance and 6 ft shoulder and ditch section along the existing County road frontage.</a:t>
            </a:r>
          </a:p>
          <a:p>
            <a:pPr lvl="1"/>
            <a:r>
              <a:rPr lang="en-US" sz="1800" dirty="0"/>
              <a:t>Require a Notice of Intent (NOI) to be filed with the Georgia EPD if individual lot disturbance is greater than one (1) acre or if contiguous lot disturbance is greater than one (1) acre. </a:t>
            </a:r>
          </a:p>
          <a:p>
            <a:endParaRPr lang="en-US" dirty="0"/>
          </a:p>
        </p:txBody>
      </p:sp>
    </p:spTree>
    <p:extLst>
      <p:ext uri="{BB962C8B-B14F-4D97-AF65-F5344CB8AC3E}">
        <p14:creationId xmlns:p14="http://schemas.microsoft.com/office/powerpoint/2010/main" val="87699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908CF5-E1F5-4A51-8FC8-493845DF8821}"/>
              </a:ext>
            </a:extLst>
          </p:cNvPr>
          <p:cNvSpPr>
            <a:spLocks noGrp="1"/>
          </p:cNvSpPr>
          <p:nvPr>
            <p:ph type="title"/>
          </p:nvPr>
        </p:nvSpPr>
        <p:spPr>
          <a:xfrm>
            <a:off x="708840" y="365126"/>
            <a:ext cx="10644120" cy="1325563"/>
          </a:xfrm>
        </p:spPr>
        <p:txBody>
          <a:bodyPr/>
          <a:lstStyle/>
          <a:p>
            <a:pPr algn="l"/>
            <a:r>
              <a:rPr lang="en-US" b="1" u="sng" dirty="0"/>
              <a:t>Timeline</a:t>
            </a:r>
          </a:p>
        </p:txBody>
      </p:sp>
      <p:sp>
        <p:nvSpPr>
          <p:cNvPr id="5" name="Text Placeholder 4">
            <a:extLst>
              <a:ext uri="{FF2B5EF4-FFF2-40B4-BE49-F238E27FC236}">
                <a16:creationId xmlns:a16="http://schemas.microsoft.com/office/drawing/2014/main" id="{E19E77C4-9BA8-4AA0-8B50-F677B60BA7DA}"/>
              </a:ext>
            </a:extLst>
          </p:cNvPr>
          <p:cNvSpPr>
            <a:spLocks noGrp="1"/>
          </p:cNvSpPr>
          <p:nvPr>
            <p:ph type="body" idx="1"/>
          </p:nvPr>
        </p:nvSpPr>
        <p:spPr>
          <a:xfrm>
            <a:off x="708841" y="1681163"/>
            <a:ext cx="5288231" cy="360999"/>
          </a:xfrm>
        </p:spPr>
        <p:txBody>
          <a:bodyPr/>
          <a:lstStyle/>
          <a:p>
            <a:r>
              <a:rPr lang="en-US" sz="1800" u="sng" dirty="0"/>
              <a:t>Title</a:t>
            </a:r>
          </a:p>
        </p:txBody>
      </p:sp>
      <p:sp>
        <p:nvSpPr>
          <p:cNvPr id="6" name="Content Placeholder 5">
            <a:extLst>
              <a:ext uri="{FF2B5EF4-FFF2-40B4-BE49-F238E27FC236}">
                <a16:creationId xmlns:a16="http://schemas.microsoft.com/office/drawing/2014/main" id="{60A21175-F994-4410-88CB-9C8B22BBC5D2}"/>
              </a:ext>
            </a:extLst>
          </p:cNvPr>
          <p:cNvSpPr>
            <a:spLocks noGrp="1"/>
          </p:cNvSpPr>
          <p:nvPr>
            <p:ph sz="half" idx="2"/>
          </p:nvPr>
        </p:nvSpPr>
        <p:spPr>
          <a:xfrm>
            <a:off x="708841" y="2133600"/>
            <a:ext cx="5156972" cy="4056063"/>
          </a:xfrm>
        </p:spPr>
        <p:txBody>
          <a:bodyPr/>
          <a:lstStyle/>
          <a:p>
            <a:pPr marL="0" indent="0">
              <a:buNone/>
            </a:pPr>
            <a:endParaRPr lang="en-US" sz="1800" dirty="0"/>
          </a:p>
          <a:p>
            <a:pPr marL="0" indent="0">
              <a:buNone/>
            </a:pPr>
            <a:r>
              <a:rPr lang="en-US" sz="1800" dirty="0"/>
              <a:t>General Provisions - Article 5</a:t>
            </a:r>
          </a:p>
          <a:p>
            <a:pPr marL="0" indent="0">
              <a:buNone/>
            </a:pPr>
            <a:endParaRPr lang="en-US" sz="1800" dirty="0"/>
          </a:p>
          <a:p>
            <a:pPr marL="0" indent="0">
              <a:buNone/>
            </a:pPr>
            <a:r>
              <a:rPr lang="en-US" sz="1800" dirty="0"/>
              <a:t>Rules and Definitions – Article 4</a:t>
            </a:r>
          </a:p>
          <a:p>
            <a:pPr marL="0" indent="0">
              <a:buNone/>
            </a:pPr>
            <a:endParaRPr lang="en-US" sz="1800" dirty="0"/>
          </a:p>
          <a:p>
            <a:pPr marL="0" indent="0">
              <a:buNone/>
            </a:pPr>
            <a:r>
              <a:rPr lang="en-US" sz="1800" dirty="0"/>
              <a:t>Tree Preservation and Replacement - Article 27</a:t>
            </a:r>
          </a:p>
          <a:p>
            <a:pPr marL="0" indent="0">
              <a:buNone/>
            </a:pPr>
            <a:endParaRPr lang="en-US" sz="1800" dirty="0"/>
          </a:p>
          <a:p>
            <a:pPr marL="0" indent="0">
              <a:buNone/>
            </a:pPr>
            <a:endParaRPr lang="en-US" sz="1800" dirty="0"/>
          </a:p>
          <a:p>
            <a:pPr marL="0" indent="0">
              <a:buNone/>
            </a:pPr>
            <a:r>
              <a:rPr lang="en-US" sz="1800" dirty="0"/>
              <a:t>Development Regulations -</a:t>
            </a:r>
          </a:p>
          <a:p>
            <a:pPr marL="0" indent="0">
              <a:buNone/>
            </a:pPr>
            <a:r>
              <a:rPr lang="en-US" sz="1800" dirty="0"/>
              <a:t>Sections 1, 2, 3, 4 &amp; 7</a:t>
            </a:r>
          </a:p>
          <a:p>
            <a:pPr marL="0" indent="0">
              <a:buNone/>
            </a:pPr>
            <a:endParaRPr lang="en-US" sz="1800" dirty="0"/>
          </a:p>
          <a:p>
            <a:pPr marL="0" indent="0">
              <a:buNone/>
            </a:pPr>
            <a:r>
              <a:rPr lang="en-US" sz="1800" dirty="0"/>
              <a:t>Stormwater Regulations – Section 5 &amp; 6</a:t>
            </a:r>
          </a:p>
        </p:txBody>
      </p:sp>
      <p:sp>
        <p:nvSpPr>
          <p:cNvPr id="7" name="Text Placeholder 6">
            <a:extLst>
              <a:ext uri="{FF2B5EF4-FFF2-40B4-BE49-F238E27FC236}">
                <a16:creationId xmlns:a16="http://schemas.microsoft.com/office/drawing/2014/main" id="{E5A9BD41-6CF3-49D6-A88B-3BC193CAE8A5}"/>
              </a:ext>
            </a:extLst>
          </p:cNvPr>
          <p:cNvSpPr>
            <a:spLocks noGrp="1"/>
          </p:cNvSpPr>
          <p:nvPr>
            <p:ph type="body" sz="quarter" idx="3"/>
          </p:nvPr>
        </p:nvSpPr>
        <p:spPr>
          <a:xfrm>
            <a:off x="5997073" y="1681163"/>
            <a:ext cx="5355888" cy="360999"/>
          </a:xfrm>
        </p:spPr>
        <p:txBody>
          <a:bodyPr/>
          <a:lstStyle/>
          <a:p>
            <a:r>
              <a:rPr lang="en-US" sz="1800" u="sng" dirty="0"/>
              <a:t>Proposed Dates</a:t>
            </a:r>
          </a:p>
        </p:txBody>
      </p:sp>
      <p:sp>
        <p:nvSpPr>
          <p:cNvPr id="8" name="Content Placeholder 7">
            <a:extLst>
              <a:ext uri="{FF2B5EF4-FFF2-40B4-BE49-F238E27FC236}">
                <a16:creationId xmlns:a16="http://schemas.microsoft.com/office/drawing/2014/main" id="{24C63727-B04A-4882-B381-29573B9B4B04}"/>
              </a:ext>
            </a:extLst>
          </p:cNvPr>
          <p:cNvSpPr>
            <a:spLocks noGrp="1"/>
          </p:cNvSpPr>
          <p:nvPr>
            <p:ph sz="quarter" idx="4"/>
          </p:nvPr>
        </p:nvSpPr>
        <p:spPr>
          <a:xfrm>
            <a:off x="5865813" y="2133600"/>
            <a:ext cx="5487148" cy="4056063"/>
          </a:xfrm>
        </p:spPr>
        <p:txBody>
          <a:bodyPr/>
          <a:lstStyle/>
          <a:p>
            <a:endParaRPr lang="en-US" sz="2000" dirty="0"/>
          </a:p>
          <a:p>
            <a:pPr marL="0" indent="0">
              <a:buNone/>
            </a:pPr>
            <a:r>
              <a:rPr lang="en-US" sz="1800" dirty="0"/>
              <a:t>3/16 Public Hearing &amp; Adoption</a:t>
            </a:r>
          </a:p>
          <a:p>
            <a:pPr marL="0" indent="0">
              <a:buNone/>
            </a:pPr>
            <a:endParaRPr lang="en-US" sz="1800" dirty="0"/>
          </a:p>
          <a:p>
            <a:pPr marL="0" indent="0">
              <a:buNone/>
            </a:pPr>
            <a:r>
              <a:rPr lang="en-US" sz="1800" dirty="0"/>
              <a:t>3/16 Public Hearing &amp; Adoption</a:t>
            </a:r>
          </a:p>
          <a:p>
            <a:pPr marL="0" indent="0">
              <a:buNone/>
            </a:pPr>
            <a:endParaRPr lang="en-US" sz="1800" dirty="0"/>
          </a:p>
          <a:p>
            <a:pPr marL="0" indent="0">
              <a:buNone/>
            </a:pPr>
            <a:r>
              <a:rPr lang="en-US" sz="1800" dirty="0"/>
              <a:t>3/16 Public Hearing &amp; Adoption</a:t>
            </a:r>
          </a:p>
          <a:p>
            <a:pPr marL="0" indent="0">
              <a:buNone/>
            </a:pPr>
            <a:endParaRPr lang="en-US" sz="1800" dirty="0"/>
          </a:p>
          <a:p>
            <a:pPr marL="0" indent="0">
              <a:buNone/>
            </a:pPr>
            <a:endParaRPr lang="en-US" sz="1800" dirty="0"/>
          </a:p>
          <a:p>
            <a:pPr marL="0" indent="0">
              <a:buNone/>
            </a:pPr>
            <a:r>
              <a:rPr lang="en-US" sz="1800" dirty="0"/>
              <a:t>3/16 Public Hearing &amp; Adoption</a:t>
            </a:r>
          </a:p>
          <a:p>
            <a:pPr marL="0" indent="0">
              <a:buNone/>
            </a:pPr>
            <a:endParaRPr lang="en-US" sz="1800" dirty="0"/>
          </a:p>
          <a:p>
            <a:pPr marL="0" indent="0">
              <a:buNone/>
            </a:pPr>
            <a:endParaRPr lang="en-US" sz="1800" dirty="0"/>
          </a:p>
          <a:p>
            <a:pPr marL="0" indent="0">
              <a:buNone/>
            </a:pPr>
            <a:r>
              <a:rPr lang="en-US" sz="1800" dirty="0"/>
              <a:t>Complete – adopted 12/1/2020</a:t>
            </a:r>
          </a:p>
          <a:p>
            <a:pPr marL="0" indent="0">
              <a:buNone/>
            </a:pPr>
            <a:endParaRPr lang="en-US" sz="1800" dirty="0"/>
          </a:p>
        </p:txBody>
      </p:sp>
    </p:spTree>
    <p:extLst>
      <p:ext uri="{BB962C8B-B14F-4D97-AF65-F5344CB8AC3E}">
        <p14:creationId xmlns:p14="http://schemas.microsoft.com/office/powerpoint/2010/main" val="1189257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B4D0A-E6D3-4B8D-BE02-7E5F09855044}"/>
              </a:ext>
            </a:extLst>
          </p:cNvPr>
          <p:cNvSpPr>
            <a:spLocks noGrp="1"/>
          </p:cNvSpPr>
          <p:nvPr>
            <p:ph type="ctrTitle"/>
          </p:nvPr>
        </p:nvSpPr>
        <p:spPr>
          <a:xfrm>
            <a:off x="836613" y="1122363"/>
            <a:ext cx="9828610" cy="2387600"/>
          </a:xfrm>
        </p:spPr>
        <p:txBody>
          <a:bodyPr/>
          <a:lstStyle/>
          <a:p>
            <a:pPr algn="l"/>
            <a:r>
              <a:rPr lang="en-US" sz="4000" dirty="0">
                <a:cs typeface="Times New Roman" panose="02020603050405020304" pitchFamily="18" charset="0"/>
              </a:rPr>
              <a:t>Questions?</a:t>
            </a:r>
          </a:p>
        </p:txBody>
      </p:sp>
      <p:sp>
        <p:nvSpPr>
          <p:cNvPr id="3" name="Subtitle 2">
            <a:extLst>
              <a:ext uri="{FF2B5EF4-FFF2-40B4-BE49-F238E27FC236}">
                <a16:creationId xmlns:a16="http://schemas.microsoft.com/office/drawing/2014/main" id="{B0A7E055-7FA6-4569-A126-A4A6E138A5E6}"/>
              </a:ext>
            </a:extLst>
          </p:cNvPr>
          <p:cNvSpPr>
            <a:spLocks noGrp="1"/>
          </p:cNvSpPr>
          <p:nvPr>
            <p:ph type="subTitle" idx="1"/>
          </p:nvPr>
        </p:nvSpPr>
        <p:spPr>
          <a:xfrm>
            <a:off x="836613" y="3602038"/>
            <a:ext cx="10210799" cy="1655762"/>
          </a:xfrm>
        </p:spPr>
        <p:txBody>
          <a:bodyPr/>
          <a:lstStyle/>
          <a:p>
            <a:pPr algn="l"/>
            <a:r>
              <a:rPr lang="en-US" sz="1800" dirty="0">
                <a:latin typeface="+mj-lt"/>
                <a:cs typeface="Times New Roman" panose="02020603050405020304" pitchFamily="18" charset="0"/>
              </a:rPr>
              <a:t>Geoffrey E. Morton, Community Development Agency Director – gmorton@cherokeega.com</a:t>
            </a:r>
          </a:p>
        </p:txBody>
      </p:sp>
    </p:spTree>
    <p:extLst>
      <p:ext uri="{BB962C8B-B14F-4D97-AF65-F5344CB8AC3E}">
        <p14:creationId xmlns:p14="http://schemas.microsoft.com/office/powerpoint/2010/main" val="3835626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8ACFE-D8EA-44E8-AB7B-DAA2A1865490}"/>
              </a:ext>
            </a:extLst>
          </p:cNvPr>
          <p:cNvSpPr>
            <a:spLocks noGrp="1"/>
          </p:cNvSpPr>
          <p:nvPr>
            <p:ph type="title"/>
          </p:nvPr>
        </p:nvSpPr>
        <p:spPr/>
        <p:txBody>
          <a:bodyPr/>
          <a:lstStyle/>
          <a:p>
            <a:r>
              <a:rPr lang="en-US" sz="2800" b="1" dirty="0"/>
              <a:t>Creating a Rural Subdivision – What is involved?</a:t>
            </a:r>
          </a:p>
        </p:txBody>
      </p:sp>
      <p:sp>
        <p:nvSpPr>
          <p:cNvPr id="3" name="Content Placeholder 2">
            <a:extLst>
              <a:ext uri="{FF2B5EF4-FFF2-40B4-BE49-F238E27FC236}">
                <a16:creationId xmlns:a16="http://schemas.microsoft.com/office/drawing/2014/main" id="{29186D8E-B27F-4BCD-8D68-8BF1DE340902}"/>
              </a:ext>
            </a:extLst>
          </p:cNvPr>
          <p:cNvSpPr>
            <a:spLocks noGrp="1"/>
          </p:cNvSpPr>
          <p:nvPr>
            <p:ph idx="1"/>
          </p:nvPr>
        </p:nvSpPr>
        <p:spPr>
          <a:xfrm>
            <a:off x="609441" y="1524000"/>
            <a:ext cx="10969943" cy="4876799"/>
          </a:xfrm>
        </p:spPr>
        <p:txBody>
          <a:bodyPr/>
          <a:lstStyle/>
          <a:p>
            <a:pPr marL="114300" indent="0">
              <a:buNone/>
            </a:pPr>
            <a:r>
              <a:rPr lang="en-US" sz="2000" dirty="0"/>
              <a:t>Requires revisions to the following Ordinances and Regulations:</a:t>
            </a:r>
          </a:p>
          <a:p>
            <a:pPr marL="114300" indent="0">
              <a:buNone/>
            </a:pPr>
            <a:endParaRPr lang="en-US" sz="1800" dirty="0"/>
          </a:p>
          <a:p>
            <a:pPr marL="457200">
              <a:buAutoNum type="arabicPeriod"/>
            </a:pPr>
            <a:r>
              <a:rPr lang="en-US" sz="1800" dirty="0"/>
              <a:t>Zoning Ordinance – Article 5 – General Provisions - define Rural Subdivision.</a:t>
            </a:r>
          </a:p>
          <a:p>
            <a:pPr marL="457200">
              <a:buAutoNum type="arabicPeriod"/>
            </a:pPr>
            <a:endParaRPr lang="en-US" sz="1800" dirty="0"/>
          </a:p>
          <a:p>
            <a:pPr marL="457200">
              <a:buAutoNum type="arabicPeriod"/>
            </a:pPr>
            <a:r>
              <a:rPr lang="en-US" sz="1800" dirty="0"/>
              <a:t>Zoning Ordinance – Article 4 – Rules and Definitions – revise definitions of subdivision.</a:t>
            </a:r>
          </a:p>
          <a:p>
            <a:pPr marL="457200">
              <a:buAutoNum type="arabicPeriod"/>
            </a:pPr>
            <a:endParaRPr lang="en-US" sz="1800" dirty="0"/>
          </a:p>
          <a:p>
            <a:pPr marL="457200">
              <a:buAutoNum type="arabicPeriod"/>
            </a:pPr>
            <a:r>
              <a:rPr lang="en-US" sz="1800" dirty="0"/>
              <a:t>Zoning Ordinance – Article 27 – Tree Ordinance – exempt Rural Subdivisions.</a:t>
            </a:r>
          </a:p>
          <a:p>
            <a:pPr marL="457200">
              <a:buAutoNum type="arabicPeriod"/>
            </a:pPr>
            <a:endParaRPr lang="en-US" sz="1800" dirty="0"/>
          </a:p>
          <a:p>
            <a:pPr marL="457200">
              <a:buAutoNum type="arabicPeriod"/>
            </a:pPr>
            <a:r>
              <a:rPr lang="en-US" sz="1800" dirty="0"/>
              <a:t>Development Regulations – Sections 1, 2, 3, 4 &amp; 7 – define street design standards for Rural Subdivisions.</a:t>
            </a:r>
          </a:p>
          <a:p>
            <a:pPr marL="457200">
              <a:buAutoNum type="arabicPeriod"/>
            </a:pPr>
            <a:endParaRPr lang="en-US" sz="1800" dirty="0"/>
          </a:p>
          <a:p>
            <a:pPr marL="457200">
              <a:buAutoNum type="arabicPeriod"/>
            </a:pPr>
            <a:r>
              <a:rPr lang="en-US" sz="1800" dirty="0"/>
              <a:t>Development Regulations – Sections 5 &amp; 6 – exempt Rural Subdivisions from Water Quality requirements.</a:t>
            </a:r>
          </a:p>
          <a:p>
            <a:pPr marL="57150" indent="0">
              <a:buNone/>
            </a:pPr>
            <a:endParaRPr lang="en-US" sz="1800" dirty="0"/>
          </a:p>
          <a:p>
            <a:pPr marL="800100" lvl="1">
              <a:buFont typeface="+mj-lt"/>
              <a:buAutoNum type="alphaUcPeriod"/>
            </a:pPr>
            <a:endParaRPr lang="en-US" sz="1800" dirty="0"/>
          </a:p>
        </p:txBody>
      </p:sp>
    </p:spTree>
    <p:extLst>
      <p:ext uri="{BB962C8B-B14F-4D97-AF65-F5344CB8AC3E}">
        <p14:creationId xmlns:p14="http://schemas.microsoft.com/office/powerpoint/2010/main" val="7472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8ACFE-D8EA-44E8-AB7B-DAA2A1865490}"/>
              </a:ext>
            </a:extLst>
          </p:cNvPr>
          <p:cNvSpPr>
            <a:spLocks noGrp="1"/>
          </p:cNvSpPr>
          <p:nvPr>
            <p:ph type="title"/>
          </p:nvPr>
        </p:nvSpPr>
        <p:spPr/>
        <p:txBody>
          <a:bodyPr/>
          <a:lstStyle/>
          <a:p>
            <a:r>
              <a:rPr lang="en-US" sz="2800" b="1" dirty="0"/>
              <a:t>General Provisions – Article 5 – Types of Subdivision</a:t>
            </a:r>
          </a:p>
        </p:txBody>
      </p:sp>
      <p:sp>
        <p:nvSpPr>
          <p:cNvPr id="3" name="Content Placeholder 2">
            <a:extLst>
              <a:ext uri="{FF2B5EF4-FFF2-40B4-BE49-F238E27FC236}">
                <a16:creationId xmlns:a16="http://schemas.microsoft.com/office/drawing/2014/main" id="{29186D8E-B27F-4BCD-8D68-8BF1DE340902}"/>
              </a:ext>
            </a:extLst>
          </p:cNvPr>
          <p:cNvSpPr>
            <a:spLocks noGrp="1"/>
          </p:cNvSpPr>
          <p:nvPr>
            <p:ph idx="1"/>
          </p:nvPr>
        </p:nvSpPr>
        <p:spPr>
          <a:xfrm>
            <a:off x="609441" y="1295400"/>
            <a:ext cx="10969943" cy="5105399"/>
          </a:xfrm>
        </p:spPr>
        <p:txBody>
          <a:bodyPr/>
          <a:lstStyle/>
          <a:p>
            <a:pPr marL="0" indent="0">
              <a:buNone/>
            </a:pPr>
            <a:r>
              <a:rPr lang="en-US" sz="1800" b="1" dirty="0"/>
              <a:t>5.5-2 Division of Land Not a Part of a Larger Common Plan of Development (aka Minor Subdivision)</a:t>
            </a:r>
          </a:p>
          <a:p>
            <a:pPr marL="0" indent="0">
              <a:buNone/>
            </a:pPr>
            <a:endParaRPr lang="en-US" sz="1800" b="1" dirty="0"/>
          </a:p>
          <a:p>
            <a:pPr marL="0" indent="0">
              <a:buNone/>
            </a:pPr>
            <a:r>
              <a:rPr lang="en-US" sz="1800" dirty="0"/>
              <a:t>Replaced with:</a:t>
            </a:r>
          </a:p>
          <a:p>
            <a:pPr marL="0" indent="0">
              <a:buNone/>
            </a:pPr>
            <a:endParaRPr lang="en-US" sz="1800" b="1" dirty="0"/>
          </a:p>
          <a:p>
            <a:pPr marL="0" indent="0">
              <a:buNone/>
            </a:pPr>
            <a:r>
              <a:rPr lang="en-US" sz="1800" b="1" dirty="0"/>
              <a:t>5.5-2 Types of Subdivision</a:t>
            </a:r>
          </a:p>
          <a:p>
            <a:pPr marL="0" indent="0">
              <a:buNone/>
            </a:pPr>
            <a:r>
              <a:rPr lang="en-US" sz="1800" dirty="0"/>
              <a:t>Division of a tract or parcel of land. Any division of a tract or parcel of land into two or more lots, building sites, or other divisions, for the purpose, whether immediate or future, of sale or building development is considered a subdivision. The term subdivision includes all development of land involving a new street or a change in existing streets, includes re-subdivision, and, where appropriate to the context, relates to the process of subdividing or the land area subdivided.</a:t>
            </a:r>
          </a:p>
          <a:p>
            <a:pPr lvl="1">
              <a:buAutoNum type="alphaUcPeriod"/>
            </a:pPr>
            <a:r>
              <a:rPr lang="en-US" sz="1800" dirty="0"/>
              <a:t>Minor Subdivision</a:t>
            </a:r>
          </a:p>
          <a:p>
            <a:pPr marL="1200150" lvl="2" indent="-342900">
              <a:buFont typeface="+mj-lt"/>
              <a:buAutoNum type="arabicPeriod"/>
            </a:pPr>
            <a:r>
              <a:rPr lang="en-US" sz="1800" dirty="0"/>
              <a:t>Lot Split</a:t>
            </a:r>
          </a:p>
          <a:p>
            <a:pPr marL="1200150" lvl="2" indent="-342900">
              <a:buFont typeface="+mj-lt"/>
              <a:buAutoNum type="arabicPeriod"/>
            </a:pPr>
            <a:r>
              <a:rPr lang="en-US" sz="1800" dirty="0"/>
              <a:t>Minor Plat</a:t>
            </a:r>
          </a:p>
          <a:p>
            <a:pPr marL="1200150" lvl="2" indent="-342900">
              <a:buFont typeface="+mj-lt"/>
              <a:buAutoNum type="arabicPeriod"/>
            </a:pPr>
            <a:r>
              <a:rPr lang="en-US" sz="1800" dirty="0"/>
              <a:t>Rural Subdivision</a:t>
            </a:r>
          </a:p>
          <a:p>
            <a:pPr marL="800100" lvl="1">
              <a:buFont typeface="+mj-lt"/>
              <a:buAutoNum type="alphaUcPeriod"/>
            </a:pPr>
            <a:r>
              <a:rPr lang="en-US" sz="1800" dirty="0"/>
              <a:t>Major Subdivision</a:t>
            </a:r>
          </a:p>
          <a:p>
            <a:pPr marL="800100" lvl="1">
              <a:buFont typeface="+mj-lt"/>
              <a:buAutoNum type="alphaUcPeriod"/>
            </a:pPr>
            <a:endParaRPr lang="en-US" sz="1800" dirty="0"/>
          </a:p>
          <a:p>
            <a:pPr marL="57150" indent="0">
              <a:buNone/>
            </a:pPr>
            <a:endParaRPr lang="en-US" sz="1800" dirty="0"/>
          </a:p>
          <a:p>
            <a:pPr marL="800100" lvl="1">
              <a:buFont typeface="+mj-lt"/>
              <a:buAutoNum type="alphaUcPeriod"/>
            </a:pPr>
            <a:endParaRPr lang="en-US" sz="1800" dirty="0"/>
          </a:p>
        </p:txBody>
      </p:sp>
    </p:spTree>
    <p:extLst>
      <p:ext uri="{BB962C8B-B14F-4D97-AF65-F5344CB8AC3E}">
        <p14:creationId xmlns:p14="http://schemas.microsoft.com/office/powerpoint/2010/main" val="3093261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9624A-404D-4D05-95D6-5460C538390B}"/>
              </a:ext>
            </a:extLst>
          </p:cNvPr>
          <p:cNvSpPr>
            <a:spLocks noGrp="1"/>
          </p:cNvSpPr>
          <p:nvPr>
            <p:ph type="title"/>
          </p:nvPr>
        </p:nvSpPr>
        <p:spPr/>
        <p:txBody>
          <a:bodyPr/>
          <a:lstStyle/>
          <a:p>
            <a:r>
              <a:rPr lang="en-US" sz="2800" b="1" dirty="0"/>
              <a:t>General Provisions – Article 5 – Types of Subdivision</a:t>
            </a:r>
          </a:p>
        </p:txBody>
      </p:sp>
      <p:sp>
        <p:nvSpPr>
          <p:cNvPr id="3" name="Content Placeholder 2">
            <a:extLst>
              <a:ext uri="{FF2B5EF4-FFF2-40B4-BE49-F238E27FC236}">
                <a16:creationId xmlns:a16="http://schemas.microsoft.com/office/drawing/2014/main" id="{B3109A8D-68A3-47CC-9EBE-E90CCFE7EA9A}"/>
              </a:ext>
            </a:extLst>
          </p:cNvPr>
          <p:cNvSpPr>
            <a:spLocks noGrp="1"/>
          </p:cNvSpPr>
          <p:nvPr>
            <p:ph idx="1"/>
          </p:nvPr>
        </p:nvSpPr>
        <p:spPr>
          <a:xfrm>
            <a:off x="455613" y="1371600"/>
            <a:ext cx="11123772" cy="5181599"/>
          </a:xfrm>
        </p:spPr>
        <p:txBody>
          <a:bodyPr/>
          <a:lstStyle/>
          <a:p>
            <a:pPr marL="57150" indent="0">
              <a:buNone/>
            </a:pPr>
            <a:r>
              <a:rPr lang="en-US" sz="2000" b="1" dirty="0"/>
              <a:t>Definitions</a:t>
            </a:r>
            <a:endParaRPr lang="en-US" sz="2000" dirty="0"/>
          </a:p>
          <a:p>
            <a:pPr marL="57150" indent="0">
              <a:buNone/>
            </a:pPr>
            <a:endParaRPr lang="en-US" sz="1800" dirty="0"/>
          </a:p>
          <a:p>
            <a:pPr marL="57150" indent="0">
              <a:buNone/>
            </a:pPr>
            <a:r>
              <a:rPr lang="en-US" sz="1800" dirty="0"/>
              <a:t>Minor Subdivisions</a:t>
            </a:r>
          </a:p>
          <a:p>
            <a:pPr marL="57150" indent="0">
              <a:buNone/>
            </a:pPr>
            <a:endParaRPr lang="en-US" sz="1800" dirty="0"/>
          </a:p>
          <a:p>
            <a:pPr marL="57150" indent="0">
              <a:buNone/>
            </a:pPr>
            <a:r>
              <a:rPr lang="en-US" sz="1800" dirty="0"/>
              <a:t>1. Lot Split</a:t>
            </a:r>
          </a:p>
          <a:p>
            <a:pPr lvl="1">
              <a:buFont typeface="Arial" panose="020B0604020202020204" pitchFamily="34" charset="0"/>
              <a:buChar char="•"/>
            </a:pPr>
            <a:r>
              <a:rPr lang="en-US" sz="1800" dirty="0"/>
              <a:t>A subdivision of a tract or parcel of land into two parcels.</a:t>
            </a:r>
          </a:p>
          <a:p>
            <a:pPr lvl="1">
              <a:buFont typeface="Arial" panose="020B0604020202020204" pitchFamily="34" charset="0"/>
              <a:buChar char="•"/>
            </a:pPr>
            <a:r>
              <a:rPr lang="en-US" sz="1800" dirty="0"/>
              <a:t>Each parcel shall have a minimum of 50 ft. of frontage on a county maintained road, or have access to a county maintained road by an exclusive 20 ft. access and utility easement. </a:t>
            </a:r>
          </a:p>
          <a:p>
            <a:pPr lvl="1">
              <a:buFont typeface="Arial" panose="020B0604020202020204" pitchFamily="34" charset="0"/>
              <a:buChar char="•"/>
            </a:pPr>
            <a:r>
              <a:rPr lang="en-US" sz="1800" dirty="0"/>
              <a:t>Where an access and utility easement crosses a property, the building setbacks for said property shall be measured from edge of easement. </a:t>
            </a:r>
          </a:p>
          <a:p>
            <a:pPr lvl="1">
              <a:buFont typeface="Arial" panose="020B0604020202020204" pitchFamily="34" charset="0"/>
              <a:buChar char="•"/>
            </a:pPr>
            <a:endParaRPr lang="en-US" sz="1800" dirty="0"/>
          </a:p>
          <a:p>
            <a:pPr marL="0" indent="0">
              <a:buNone/>
            </a:pPr>
            <a:r>
              <a:rPr lang="en-US" sz="1800" dirty="0"/>
              <a:t>2. Minor Plat</a:t>
            </a:r>
          </a:p>
          <a:p>
            <a:pPr lvl="1">
              <a:buFont typeface="Arial" panose="020B0604020202020204" pitchFamily="34" charset="0"/>
              <a:buChar char="•"/>
            </a:pPr>
            <a:r>
              <a:rPr lang="en-US" sz="1800" dirty="0"/>
              <a:t>A subdivision of one (1) parcel into three (3), not more than five (5) parcels.</a:t>
            </a:r>
          </a:p>
          <a:p>
            <a:pPr lvl="1">
              <a:buFont typeface="Arial" panose="020B0604020202020204" pitchFamily="34" charset="0"/>
              <a:buChar char="•"/>
            </a:pPr>
            <a:r>
              <a:rPr lang="en-US" sz="1800" dirty="0"/>
              <a:t>Each parcel shall have a minimum of 50 ft. of frontage on a county maintained road, or access to a county maintained road by an individual and exclusive 20 ft. access and utility easement. </a:t>
            </a:r>
          </a:p>
          <a:p>
            <a:pPr lvl="1">
              <a:buFont typeface="Arial" panose="020B0604020202020204" pitchFamily="34" charset="0"/>
              <a:buChar char="•"/>
            </a:pPr>
            <a:r>
              <a:rPr lang="en-US" sz="1800" dirty="0"/>
              <a:t>Building setbacks shall be measured from edge of easement where applicable. </a:t>
            </a:r>
          </a:p>
          <a:p>
            <a:pPr marL="0" indent="0">
              <a:buNone/>
            </a:pPr>
            <a:endParaRPr lang="en-US" sz="1800" dirty="0"/>
          </a:p>
        </p:txBody>
      </p:sp>
    </p:spTree>
    <p:extLst>
      <p:ext uri="{BB962C8B-B14F-4D97-AF65-F5344CB8AC3E}">
        <p14:creationId xmlns:p14="http://schemas.microsoft.com/office/powerpoint/2010/main" val="46728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9624A-404D-4D05-95D6-5460C538390B}"/>
              </a:ext>
            </a:extLst>
          </p:cNvPr>
          <p:cNvSpPr>
            <a:spLocks noGrp="1"/>
          </p:cNvSpPr>
          <p:nvPr>
            <p:ph type="title"/>
          </p:nvPr>
        </p:nvSpPr>
        <p:spPr/>
        <p:txBody>
          <a:bodyPr/>
          <a:lstStyle/>
          <a:p>
            <a:r>
              <a:rPr lang="en-US" sz="2800" b="1" dirty="0"/>
              <a:t>General Provisions – Article 5 – Types of Subdivision</a:t>
            </a:r>
          </a:p>
        </p:txBody>
      </p:sp>
      <p:sp>
        <p:nvSpPr>
          <p:cNvPr id="3" name="Content Placeholder 2">
            <a:extLst>
              <a:ext uri="{FF2B5EF4-FFF2-40B4-BE49-F238E27FC236}">
                <a16:creationId xmlns:a16="http://schemas.microsoft.com/office/drawing/2014/main" id="{B3109A8D-68A3-47CC-9EBE-E90CCFE7EA9A}"/>
              </a:ext>
            </a:extLst>
          </p:cNvPr>
          <p:cNvSpPr>
            <a:spLocks noGrp="1"/>
          </p:cNvSpPr>
          <p:nvPr>
            <p:ph idx="1"/>
          </p:nvPr>
        </p:nvSpPr>
        <p:spPr>
          <a:xfrm>
            <a:off x="455613" y="1143000"/>
            <a:ext cx="11123772" cy="5334000"/>
          </a:xfrm>
        </p:spPr>
        <p:txBody>
          <a:bodyPr/>
          <a:lstStyle/>
          <a:p>
            <a:pPr marL="57150" indent="0">
              <a:buNone/>
            </a:pPr>
            <a:r>
              <a:rPr lang="en-US" sz="2000" b="1" dirty="0"/>
              <a:t>Definitions</a:t>
            </a:r>
            <a:endParaRPr lang="en-US" sz="2000" dirty="0"/>
          </a:p>
          <a:p>
            <a:pPr marL="57150" indent="0">
              <a:buNone/>
            </a:pPr>
            <a:endParaRPr lang="en-US" sz="1800" dirty="0"/>
          </a:p>
          <a:p>
            <a:pPr marL="57150" indent="0">
              <a:buNone/>
            </a:pPr>
            <a:r>
              <a:rPr lang="en-US" sz="1800" dirty="0"/>
              <a:t>3. Rural Subdivision</a:t>
            </a:r>
          </a:p>
          <a:p>
            <a:pPr lvl="1">
              <a:buFont typeface="Arial" panose="020B0604020202020204" pitchFamily="34" charset="0"/>
              <a:buChar char="•"/>
            </a:pPr>
            <a:r>
              <a:rPr lang="en-US" sz="1800" dirty="0"/>
              <a:t>A subdivision of one (1) parcel into three (3),  not more than ten (10) parcels.</a:t>
            </a:r>
          </a:p>
          <a:p>
            <a:pPr lvl="1">
              <a:buFont typeface="Arial" panose="020B0604020202020204" pitchFamily="34" charset="0"/>
              <a:buChar char="•"/>
            </a:pPr>
            <a:r>
              <a:rPr lang="en-US" sz="1800" dirty="0"/>
              <a:t>A rural subdivision is a common plan of development. “Common Development” means a contiguous area where multiple, separate, and distinct construction activities will be taking place at different times on different schedules under one plan of development.</a:t>
            </a:r>
          </a:p>
          <a:p>
            <a:pPr lvl="1">
              <a:buFont typeface="Arial" panose="020B0604020202020204" pitchFamily="34" charset="0"/>
              <a:buChar char="•"/>
            </a:pPr>
            <a:r>
              <a:rPr lang="en-US" sz="1800" dirty="0"/>
              <a:t>Each parcel shall have a minimum of 50 ft. of frontage on a county maintained road, or have access to a county maintained road by way of a non-exclusive and shared 60 ft. access and utility easement.</a:t>
            </a:r>
          </a:p>
          <a:p>
            <a:pPr lvl="2">
              <a:buFont typeface="Arial" panose="020B0604020202020204" pitchFamily="34" charset="0"/>
              <a:buChar char="•"/>
            </a:pPr>
            <a:r>
              <a:rPr lang="en-US" sz="1800" dirty="0"/>
              <a:t>The shared easement is considered a private street for purposes of this ordinance.</a:t>
            </a:r>
          </a:p>
          <a:p>
            <a:pPr lvl="2">
              <a:buFont typeface="Arial" panose="020B0604020202020204" pitchFamily="34" charset="0"/>
              <a:buChar char="•"/>
            </a:pPr>
            <a:r>
              <a:rPr lang="en-US" sz="1800" dirty="0"/>
              <a:t>The easement / private street shall be named.</a:t>
            </a:r>
          </a:p>
          <a:p>
            <a:pPr lvl="2">
              <a:buFont typeface="Arial" panose="020B0604020202020204" pitchFamily="34" charset="0"/>
              <a:buChar char="•"/>
            </a:pPr>
            <a:r>
              <a:rPr lang="en-US" sz="1800" dirty="0"/>
              <a:t>Each parcel using the easement/ private street for access shall have a physical address relative to the name of the easement / private street.</a:t>
            </a:r>
          </a:p>
          <a:p>
            <a:pPr lvl="1">
              <a:buFont typeface="Arial" panose="020B0604020202020204" pitchFamily="34" charset="0"/>
              <a:buChar char="•"/>
            </a:pPr>
            <a:r>
              <a:rPr lang="en-US" sz="1800" dirty="0"/>
              <a:t>Property lines of the parcels within the subdivision may run to the centerline of the easement / private street. </a:t>
            </a:r>
          </a:p>
          <a:p>
            <a:pPr lvl="1">
              <a:buFont typeface="Arial" panose="020B0604020202020204" pitchFamily="34" charset="0"/>
              <a:buChar char="•"/>
            </a:pPr>
            <a:r>
              <a:rPr lang="en-US" sz="1800" dirty="0"/>
              <a:t>The area of each parcel shall meet the zoning district minimum lot area outside of the area of the shared access easement / private street. </a:t>
            </a:r>
          </a:p>
          <a:p>
            <a:pPr marL="457200" lvl="1" indent="0">
              <a:buNone/>
            </a:pPr>
            <a:endParaRPr lang="en-US" sz="1400" dirty="0"/>
          </a:p>
        </p:txBody>
      </p:sp>
    </p:spTree>
    <p:extLst>
      <p:ext uri="{BB962C8B-B14F-4D97-AF65-F5344CB8AC3E}">
        <p14:creationId xmlns:p14="http://schemas.microsoft.com/office/powerpoint/2010/main" val="3443536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9624A-404D-4D05-95D6-5460C538390B}"/>
              </a:ext>
            </a:extLst>
          </p:cNvPr>
          <p:cNvSpPr>
            <a:spLocks noGrp="1"/>
          </p:cNvSpPr>
          <p:nvPr>
            <p:ph type="title"/>
          </p:nvPr>
        </p:nvSpPr>
        <p:spPr/>
        <p:txBody>
          <a:bodyPr/>
          <a:lstStyle/>
          <a:p>
            <a:r>
              <a:rPr lang="en-US" sz="2800" b="1" dirty="0"/>
              <a:t>General Provisions – Article 5 – Types of Subdivision</a:t>
            </a:r>
          </a:p>
        </p:txBody>
      </p:sp>
      <p:sp>
        <p:nvSpPr>
          <p:cNvPr id="3" name="Content Placeholder 2">
            <a:extLst>
              <a:ext uri="{FF2B5EF4-FFF2-40B4-BE49-F238E27FC236}">
                <a16:creationId xmlns:a16="http://schemas.microsoft.com/office/drawing/2014/main" id="{B3109A8D-68A3-47CC-9EBE-E90CCFE7EA9A}"/>
              </a:ext>
            </a:extLst>
          </p:cNvPr>
          <p:cNvSpPr>
            <a:spLocks noGrp="1"/>
          </p:cNvSpPr>
          <p:nvPr>
            <p:ph idx="1"/>
          </p:nvPr>
        </p:nvSpPr>
        <p:spPr>
          <a:xfrm>
            <a:off x="455613" y="1143000"/>
            <a:ext cx="11123772" cy="5486400"/>
          </a:xfrm>
        </p:spPr>
        <p:txBody>
          <a:bodyPr/>
          <a:lstStyle/>
          <a:p>
            <a:pPr marL="57150" indent="0">
              <a:buNone/>
            </a:pPr>
            <a:r>
              <a:rPr lang="en-US" sz="2000" b="1" dirty="0"/>
              <a:t>Definitions</a:t>
            </a:r>
            <a:endParaRPr lang="en-US" sz="2000" dirty="0"/>
          </a:p>
          <a:p>
            <a:pPr marL="57150" indent="0">
              <a:buNone/>
            </a:pPr>
            <a:endParaRPr lang="en-US" sz="1800" dirty="0"/>
          </a:p>
          <a:p>
            <a:pPr marL="57150" indent="0">
              <a:buNone/>
            </a:pPr>
            <a:r>
              <a:rPr lang="en-US" sz="1800" dirty="0"/>
              <a:t>3. Rural Subdivision (cont.)</a:t>
            </a:r>
          </a:p>
          <a:p>
            <a:pPr lvl="1">
              <a:buFont typeface="Arial" panose="020B0604020202020204" pitchFamily="34" charset="0"/>
              <a:buChar char="•"/>
            </a:pPr>
            <a:r>
              <a:rPr lang="en-US" sz="1800" dirty="0"/>
              <a:t>Each lot within a rural subdivision shall contain a minimum of 60,000 square feet unencumbered area or the minimum lot size required by the zoning district of the property subject to subdivision, whichever is greater.</a:t>
            </a:r>
          </a:p>
          <a:p>
            <a:pPr lvl="1">
              <a:buFont typeface="Arial" panose="020B0604020202020204" pitchFamily="34" charset="0"/>
              <a:buChar char="•"/>
            </a:pPr>
            <a:r>
              <a:rPr lang="en-US" sz="1800" dirty="0"/>
              <a:t>Building setbacks shall be measured from the edge of the shared access easement / private street.</a:t>
            </a:r>
          </a:p>
          <a:p>
            <a:pPr lvl="1">
              <a:buFont typeface="Arial" panose="020B0604020202020204" pitchFamily="34" charset="0"/>
              <a:buChar char="•"/>
            </a:pPr>
            <a:r>
              <a:rPr lang="en-US" sz="1800" dirty="0"/>
              <a:t>The front lot line shall be established where the shared easement provides access to the lot. </a:t>
            </a:r>
          </a:p>
          <a:p>
            <a:pPr lvl="1">
              <a:buFont typeface="Arial" panose="020B0604020202020204" pitchFamily="34" charset="0"/>
              <a:buChar char="•"/>
            </a:pPr>
            <a:r>
              <a:rPr lang="en-US" sz="1800" dirty="0"/>
              <a:t>Each parcel within an approved, recorded rural subdivision shall not be further subdivided to create additional parcels.</a:t>
            </a:r>
          </a:p>
          <a:p>
            <a:pPr lvl="1">
              <a:buFont typeface="Arial" panose="020B0604020202020204" pitchFamily="34" charset="0"/>
              <a:buChar char="•"/>
            </a:pPr>
            <a:r>
              <a:rPr lang="en-US" sz="1800" dirty="0"/>
              <a:t>The subdivision shall be named on the recorded plat.</a:t>
            </a:r>
          </a:p>
          <a:p>
            <a:pPr lvl="1">
              <a:buFont typeface="Arial" panose="020B0604020202020204" pitchFamily="34" charset="0"/>
              <a:buChar char="•"/>
            </a:pPr>
            <a:r>
              <a:rPr lang="en-US" sz="1800" dirty="0"/>
              <a:t>Covenants shall be recorded concurrent with the approved subdivision plat and shall:</a:t>
            </a:r>
          </a:p>
          <a:p>
            <a:pPr lvl="2">
              <a:buFont typeface="Arial" panose="020B0604020202020204" pitchFamily="34" charset="0"/>
              <a:buChar char="•"/>
            </a:pPr>
            <a:r>
              <a:rPr lang="en-US" sz="1800" dirty="0"/>
              <a:t>restrict future or further subdivision of parcels created by the approved subdivision plat; and</a:t>
            </a:r>
          </a:p>
          <a:p>
            <a:pPr lvl="2">
              <a:buFont typeface="Arial" panose="020B0604020202020204" pitchFamily="34" charset="0"/>
              <a:buChar char="•"/>
            </a:pPr>
            <a:r>
              <a:rPr lang="en-US" sz="1800" dirty="0"/>
              <a:t>provide for the maintenance of the private street / shared easement; and</a:t>
            </a:r>
          </a:p>
          <a:p>
            <a:pPr lvl="2">
              <a:buFont typeface="Arial" panose="020B0604020202020204" pitchFamily="34" charset="0"/>
              <a:buChar char="•"/>
            </a:pPr>
            <a:r>
              <a:rPr lang="en-US" sz="1800" dirty="0"/>
              <a:t>prohibit the extension of or annexation to the subdivision as platted and recorded.</a:t>
            </a:r>
          </a:p>
          <a:p>
            <a:pPr lvl="1">
              <a:buFont typeface="Arial" panose="020B0604020202020204" pitchFamily="34" charset="0"/>
              <a:buChar char="•"/>
            </a:pPr>
            <a:r>
              <a:rPr lang="en-US" sz="1800" dirty="0"/>
              <a:t>Rural Subdivisions shall be exempt from Article 27 - Tree Preservation and Replacement.</a:t>
            </a:r>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409798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9624A-404D-4D05-95D6-5460C538390B}"/>
              </a:ext>
            </a:extLst>
          </p:cNvPr>
          <p:cNvSpPr>
            <a:spLocks noGrp="1"/>
          </p:cNvSpPr>
          <p:nvPr>
            <p:ph type="title"/>
          </p:nvPr>
        </p:nvSpPr>
        <p:spPr/>
        <p:txBody>
          <a:bodyPr/>
          <a:lstStyle/>
          <a:p>
            <a:r>
              <a:rPr lang="en-US" sz="2800" b="1" dirty="0"/>
              <a:t>General Provisions – Article 5 – Types of Subdivision</a:t>
            </a:r>
          </a:p>
        </p:txBody>
      </p:sp>
      <p:sp>
        <p:nvSpPr>
          <p:cNvPr id="3" name="Content Placeholder 2">
            <a:extLst>
              <a:ext uri="{FF2B5EF4-FFF2-40B4-BE49-F238E27FC236}">
                <a16:creationId xmlns:a16="http://schemas.microsoft.com/office/drawing/2014/main" id="{B3109A8D-68A3-47CC-9EBE-E90CCFE7EA9A}"/>
              </a:ext>
            </a:extLst>
          </p:cNvPr>
          <p:cNvSpPr>
            <a:spLocks noGrp="1"/>
          </p:cNvSpPr>
          <p:nvPr>
            <p:ph idx="1"/>
          </p:nvPr>
        </p:nvSpPr>
        <p:spPr>
          <a:xfrm>
            <a:off x="455612" y="1143000"/>
            <a:ext cx="11733213" cy="5440361"/>
          </a:xfrm>
        </p:spPr>
        <p:txBody>
          <a:bodyPr/>
          <a:lstStyle/>
          <a:p>
            <a:pPr marL="57150" indent="0">
              <a:buNone/>
            </a:pPr>
            <a:r>
              <a:rPr lang="en-US" sz="2000" b="1" dirty="0"/>
              <a:t>Definitions</a:t>
            </a:r>
            <a:endParaRPr lang="en-US" sz="2000" dirty="0"/>
          </a:p>
          <a:p>
            <a:pPr marL="57150" indent="0">
              <a:buNone/>
            </a:pPr>
            <a:endParaRPr lang="en-US" sz="1800" dirty="0"/>
          </a:p>
          <a:p>
            <a:pPr marL="57150" indent="0">
              <a:buNone/>
            </a:pPr>
            <a:r>
              <a:rPr lang="en-US" sz="1800" dirty="0"/>
              <a:t>Major Subdivision</a:t>
            </a:r>
          </a:p>
          <a:p>
            <a:pPr marL="57150" indent="0">
              <a:buNone/>
            </a:pPr>
            <a:endParaRPr lang="en-US" sz="1800" dirty="0"/>
          </a:p>
          <a:p>
            <a:pPr lvl="1">
              <a:buFont typeface="Arial" panose="020B0604020202020204" pitchFamily="34" charset="0"/>
              <a:buChar char="•"/>
            </a:pPr>
            <a:r>
              <a:rPr lang="en-US" sz="1800" dirty="0"/>
              <a:t>A division of one (1) parcel of land into more than eleven (11) lots, and / or includes the construction of public improvements. </a:t>
            </a:r>
            <a:endParaRPr lang="en-US" sz="1800" b="1" dirty="0"/>
          </a:p>
          <a:p>
            <a:pPr lvl="1">
              <a:buFont typeface="Arial" panose="020B0604020202020204" pitchFamily="34" charset="0"/>
              <a:buChar char="•"/>
            </a:pPr>
            <a:r>
              <a:rPr lang="en-US" sz="1800" dirty="0"/>
              <a:t>Common Plan of Development. A major subdivision is a common plan of development. </a:t>
            </a:r>
            <a:endParaRPr lang="en-US" sz="1800" b="1" dirty="0"/>
          </a:p>
          <a:p>
            <a:pPr lvl="1">
              <a:buFont typeface="Arial" panose="020B0604020202020204" pitchFamily="34" charset="0"/>
              <a:buChar char="•"/>
            </a:pPr>
            <a:r>
              <a:rPr lang="en-US" sz="1800" dirty="0"/>
              <a:t>Construction Plans required. A major subdivision requires the submittal, review and approval of a construction plan for any and all grading, infrastructure improvements, etc. associated with the subdivision. </a:t>
            </a:r>
          </a:p>
          <a:p>
            <a:pPr lvl="1">
              <a:buFont typeface="Arial" panose="020B0604020202020204" pitchFamily="34" charset="0"/>
              <a:buChar char="•"/>
            </a:pPr>
            <a:endParaRPr lang="en-US" sz="1800" dirty="0"/>
          </a:p>
          <a:p>
            <a:pPr marL="0" indent="0">
              <a:buNone/>
            </a:pPr>
            <a:r>
              <a:rPr lang="en-US" sz="1800" dirty="0"/>
              <a:t>Other:</a:t>
            </a:r>
          </a:p>
          <a:p>
            <a:pPr lvl="1">
              <a:buFont typeface="Arial" panose="020B0604020202020204" pitchFamily="34" charset="0"/>
              <a:buChar char="•"/>
            </a:pPr>
            <a:r>
              <a:rPr lang="en-US" sz="1800" dirty="0"/>
              <a:t>Removed language regarding Preliminary Plats – they have no longer been utilized.</a:t>
            </a:r>
          </a:p>
          <a:p>
            <a:pPr lvl="1">
              <a:buFont typeface="Arial" panose="020B0604020202020204" pitchFamily="34" charset="0"/>
              <a:buChar char="•"/>
            </a:pPr>
            <a:r>
              <a:rPr lang="en-US" sz="1800" dirty="0"/>
              <a:t>Edits to Tables 5.1, 5.2 and 5.3.</a:t>
            </a:r>
          </a:p>
          <a:p>
            <a:pPr lvl="1">
              <a:buFont typeface="Arial" panose="020B0604020202020204" pitchFamily="34" charset="0"/>
              <a:buChar char="•"/>
            </a:pPr>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415254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9624A-404D-4D05-95D6-5460C538390B}"/>
              </a:ext>
            </a:extLst>
          </p:cNvPr>
          <p:cNvSpPr>
            <a:spLocks noGrp="1"/>
          </p:cNvSpPr>
          <p:nvPr>
            <p:ph type="title"/>
          </p:nvPr>
        </p:nvSpPr>
        <p:spPr/>
        <p:txBody>
          <a:bodyPr/>
          <a:lstStyle/>
          <a:p>
            <a:r>
              <a:rPr lang="en-US" sz="2800" b="1" dirty="0"/>
              <a:t>Rules and Definitions – Article 4 – Subdivision</a:t>
            </a:r>
          </a:p>
        </p:txBody>
      </p:sp>
      <p:sp>
        <p:nvSpPr>
          <p:cNvPr id="3" name="Content Placeholder 2">
            <a:extLst>
              <a:ext uri="{FF2B5EF4-FFF2-40B4-BE49-F238E27FC236}">
                <a16:creationId xmlns:a16="http://schemas.microsoft.com/office/drawing/2014/main" id="{B3109A8D-68A3-47CC-9EBE-E90CCFE7EA9A}"/>
              </a:ext>
            </a:extLst>
          </p:cNvPr>
          <p:cNvSpPr>
            <a:spLocks noGrp="1"/>
          </p:cNvSpPr>
          <p:nvPr>
            <p:ph idx="1"/>
          </p:nvPr>
        </p:nvSpPr>
        <p:spPr>
          <a:xfrm>
            <a:off x="455612" y="1371600"/>
            <a:ext cx="11733213" cy="5211761"/>
          </a:xfrm>
        </p:spPr>
        <p:txBody>
          <a:bodyPr/>
          <a:lstStyle/>
          <a:p>
            <a:pPr marL="57150" indent="0">
              <a:buNone/>
            </a:pPr>
            <a:r>
              <a:rPr lang="en-US" sz="2000" b="1" dirty="0"/>
              <a:t>Update the Definitions for Subdivisions to be consistent with Article 5</a:t>
            </a:r>
          </a:p>
          <a:p>
            <a:pPr marL="57150" indent="0">
              <a:buNone/>
            </a:pPr>
            <a:endParaRPr lang="en-US" sz="2000" b="1" dirty="0"/>
          </a:p>
          <a:p>
            <a:pPr marL="57150" indent="0">
              <a:buNone/>
            </a:pPr>
            <a:r>
              <a:rPr lang="en-US" sz="1800" i="1" dirty="0">
                <a:ea typeface="Calibri" panose="020F0502020204030204" pitchFamily="34" charset="0"/>
              </a:rPr>
              <a:t>Subdivision:</a:t>
            </a:r>
            <a:r>
              <a:rPr lang="en-US" sz="1800" dirty="0">
                <a:ea typeface="Calibri" panose="020F0502020204030204" pitchFamily="34" charset="0"/>
              </a:rPr>
              <a:t> A division of a tract or parcel of land into two or more lots, building sites, or other divisions for the purpose of sale or building development, whether immediate or future, </a:t>
            </a:r>
            <a:r>
              <a:rPr lang="en-US" sz="1800" dirty="0">
                <a:ea typeface="Arial" panose="020B0604020202020204" pitchFamily="34" charset="0"/>
              </a:rPr>
              <a:t>of sale or building development is considered a subdivision. The term subdivision</a:t>
            </a:r>
            <a:r>
              <a:rPr lang="en-US" sz="1800" dirty="0">
                <a:ea typeface="Calibri" panose="020F0502020204030204" pitchFamily="34" charset="0"/>
              </a:rPr>
              <a:t> includes all divisions of land involving a new street or a change in existing streets, includes re-subdivision and, where appropriate to the context, relates either to the process of subdividing or to the actual land area subdivided.</a:t>
            </a:r>
          </a:p>
          <a:p>
            <a:pPr marL="57150" indent="0">
              <a:buNone/>
            </a:pPr>
            <a:endParaRPr lang="en-US" sz="1800" dirty="0"/>
          </a:p>
          <a:p>
            <a:pPr marL="57150" indent="0">
              <a:buNone/>
            </a:pPr>
            <a:r>
              <a:rPr lang="en-US" sz="1800" i="1" dirty="0">
                <a:ea typeface="Calibri" panose="020F0502020204030204" pitchFamily="34" charset="0"/>
              </a:rPr>
              <a:t>Subdivision, Major</a:t>
            </a:r>
            <a:r>
              <a:rPr lang="en-US" sz="1800" dirty="0">
                <a:ea typeface="Calibri" panose="020F0502020204030204" pitchFamily="34" charset="0"/>
              </a:rPr>
              <a:t>: A division of a tract or parcel of land into 7 or more lots, and/or includes the construction of public improvements. </a:t>
            </a:r>
            <a:endParaRPr lang="en-US" sz="1800" dirty="0"/>
          </a:p>
          <a:p>
            <a:pPr marL="57150" indent="0">
              <a:buNone/>
            </a:pPr>
            <a:endParaRPr lang="en-US" sz="1800" dirty="0"/>
          </a:p>
          <a:p>
            <a:pPr marL="0" indent="0">
              <a:buNone/>
            </a:pPr>
            <a:r>
              <a:rPr lang="en-US" sz="1800" i="1" dirty="0">
                <a:ea typeface="Calibri" panose="020F0502020204030204" pitchFamily="34" charset="0"/>
              </a:rPr>
              <a:t>Subdivision, Minor</a:t>
            </a:r>
            <a:r>
              <a:rPr lang="en-US" sz="1800" dirty="0">
                <a:ea typeface="Calibri" panose="020F0502020204030204" pitchFamily="34" charset="0"/>
              </a:rPr>
              <a:t>: A division of a single tract or parcel of land into not more than 7  individual tracts of land.</a:t>
            </a:r>
            <a:endParaRPr lang="en-US" sz="1800" dirty="0"/>
          </a:p>
          <a:p>
            <a:pPr marL="0" indent="0">
              <a:buNone/>
            </a:pPr>
            <a:endParaRPr lang="en-US" sz="1800" dirty="0"/>
          </a:p>
        </p:txBody>
      </p:sp>
    </p:spTree>
    <p:extLst>
      <p:ext uri="{BB962C8B-B14F-4D97-AF65-F5344CB8AC3E}">
        <p14:creationId xmlns:p14="http://schemas.microsoft.com/office/powerpoint/2010/main" val="2948012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441" y="274638"/>
            <a:ext cx="10969943" cy="563562"/>
          </a:xfrm>
        </p:spPr>
        <p:txBody>
          <a:bodyPr/>
          <a:lstStyle/>
          <a:p>
            <a:r>
              <a:rPr lang="en-US" sz="2800" b="1" dirty="0"/>
              <a:t>Tree Preservation and Replacement - Article 27 - Exemptions</a:t>
            </a:r>
          </a:p>
        </p:txBody>
      </p:sp>
      <p:sp>
        <p:nvSpPr>
          <p:cNvPr id="14" name="Content Placeholder 13"/>
          <p:cNvSpPr>
            <a:spLocks noGrp="1"/>
          </p:cNvSpPr>
          <p:nvPr>
            <p:ph idx="1"/>
          </p:nvPr>
        </p:nvSpPr>
        <p:spPr>
          <a:xfrm>
            <a:off x="455613" y="1066799"/>
            <a:ext cx="11277599" cy="5257801"/>
          </a:xfrm>
        </p:spPr>
        <p:txBody>
          <a:bodyPr>
            <a:noAutofit/>
          </a:bodyPr>
          <a:lstStyle/>
          <a:p>
            <a:pPr marL="457200">
              <a:buFont typeface="+mj-lt"/>
              <a:buAutoNum type="arabicPeriod"/>
            </a:pPr>
            <a:r>
              <a:rPr lang="en-US" sz="1400" dirty="0">
                <a:highlight>
                  <a:srgbClr val="FFFF00"/>
                </a:highlight>
              </a:rPr>
              <a:t>The construction of single-family detached and/or two (2) family residential dwelling that is not part of a Major Subdivision or that meets the requirements of a Rural Subdivision as defined in Article 5.</a:t>
            </a:r>
            <a:endParaRPr lang="en-US" sz="1400" b="1" i="1" u="sng" dirty="0">
              <a:highlight>
                <a:srgbClr val="FFFF00"/>
              </a:highlight>
            </a:endParaRPr>
          </a:p>
          <a:p>
            <a:pPr marL="457200">
              <a:buFont typeface="+mj-lt"/>
              <a:buAutoNum type="arabicPeriod"/>
            </a:pPr>
            <a:r>
              <a:rPr lang="en-US" sz="1400" dirty="0"/>
              <a:t>Any addition, alteration, improvement or remodeling of an existing residence or the construction of structures accessory to an existing residence. </a:t>
            </a:r>
            <a:endParaRPr lang="en-US" sz="1400" b="1" i="1" u="sng" dirty="0"/>
          </a:p>
          <a:p>
            <a:pPr marL="457200">
              <a:buFont typeface="+mj-lt"/>
              <a:buAutoNum type="arabicPeriod"/>
            </a:pPr>
            <a:r>
              <a:rPr lang="en-US" sz="1400" dirty="0"/>
              <a:t>Tree removal by existing individual single-family detached and duplex homeowners; unless such tree(s) is/are noted as a Heritage Tree.</a:t>
            </a:r>
            <a:endParaRPr lang="en-US" sz="1400" b="1" i="1" u="sng" dirty="0"/>
          </a:p>
          <a:p>
            <a:pPr marL="457200">
              <a:buFont typeface="+mj-lt"/>
              <a:buAutoNum type="arabicPeriod"/>
            </a:pPr>
            <a:r>
              <a:rPr lang="en-US" sz="1400" dirty="0"/>
              <a:t>All plant or tree nurseries and botanical gardens and arboretums shall be exempt from the terms and provisions of this ordinance in relation to those trees which are being grown for relocation and continued growth in the ordinary course of business, or for some public purpose.</a:t>
            </a:r>
            <a:endParaRPr lang="en-US" sz="1400" b="1" i="1" u="sng" dirty="0"/>
          </a:p>
          <a:p>
            <a:pPr marL="457200">
              <a:buFont typeface="+mj-lt"/>
              <a:buAutoNum type="arabicPeriod"/>
            </a:pPr>
            <a:r>
              <a:rPr lang="en-US" sz="1400" dirty="0"/>
              <a:t>All orchards of trees in active commercial operation shall be exempt for bona fide agricultural purposes only.</a:t>
            </a:r>
            <a:endParaRPr lang="en-US" sz="1400" b="1" i="1" u="sng" dirty="0"/>
          </a:p>
          <a:p>
            <a:pPr marL="457200">
              <a:buFont typeface="+mj-lt"/>
              <a:buAutoNum type="arabicPeriod"/>
            </a:pPr>
            <a:r>
              <a:rPr lang="en-US" sz="1400" dirty="0"/>
              <a:t>Land clearing and grubbing activities for strictly agricultural purposes.</a:t>
            </a:r>
            <a:endParaRPr lang="en-US" sz="1400" b="1" i="1" u="sng" dirty="0"/>
          </a:p>
          <a:p>
            <a:pPr marL="457200">
              <a:buFont typeface="+mj-lt"/>
              <a:buAutoNum type="arabicPeriod"/>
            </a:pPr>
            <a:r>
              <a:rPr lang="en-US" sz="1400" dirty="0"/>
              <a:t>Timber harvesting operations as described in O.C.G.A. § 12-6-24(e)(3) and (4), meaning timber cutting that: (a) is carried out on </a:t>
            </a:r>
            <a:r>
              <a:rPr lang="en-US" sz="1400" dirty="0" err="1"/>
              <a:t>unzoned</a:t>
            </a:r>
            <a:r>
              <a:rPr lang="en-US" sz="1400" dirty="0"/>
              <a:t> tracts of land; or (b) (1) qualifies as ‘forest land management practice’ or ‘agricultural operation’ under O.C.G.A § 12-7-17; (2) is not incidental to development; and (3) is located on tracts zoned for or used for forestry, silvicultural, or agricultural purposes.  However, such timber harvesting operations shall remain subject to the notice and guarantee requirements of Subsection 27.6.4, when applicable. (Ord. 2018-O-017, 12-04-2018). </a:t>
            </a:r>
            <a:endParaRPr lang="en-US" sz="1400" b="1" i="1" u="sng" dirty="0"/>
          </a:p>
          <a:p>
            <a:pPr marL="457200">
              <a:buFont typeface="+mj-lt"/>
              <a:buAutoNum type="arabicPeriod"/>
            </a:pPr>
            <a:r>
              <a:rPr lang="en-US" sz="1400" dirty="0"/>
              <a:t>Timber harvesting operations on property that is: (a) zoned residential (“R-”) and (b) under a conservation use value covenant; provided that the operations satisfy the criteria and requirements of Subsection 27.6-4.3. (Ord. 2018-O-017, 12-04-2018).</a:t>
            </a:r>
            <a:endParaRPr lang="en-US" sz="1400" b="1" i="1" u="sng" dirty="0"/>
          </a:p>
          <a:p>
            <a:pPr marL="457200">
              <a:buFont typeface="+mj-lt"/>
              <a:buAutoNum type="arabicPeriod"/>
            </a:pPr>
            <a:r>
              <a:rPr lang="en-US" sz="1400" dirty="0"/>
              <a:t>The installation of On-Site Sewage Management Systems (OSSMS), initial or repair, providing the disruption of the trees is kept to a minimum and Heritage Tree Guidelines are followed. If the OSSMS initial or repair is in a Tree Protection Area, a plan of the OSSMS shall be submitted to the Arborist prior to installation.</a:t>
            </a:r>
            <a:endParaRPr lang="en-US" sz="1400" b="1" i="1" u="sng" dirty="0"/>
          </a:p>
          <a:p>
            <a:pPr marL="457200">
              <a:buFont typeface="+mj-lt"/>
              <a:buAutoNum type="arabicPeriod"/>
            </a:pPr>
            <a:r>
              <a:rPr lang="en-US" sz="1400" dirty="0"/>
              <a:t>Any project requiring an LDP where the total disturbed acreage is 5,000 square feet or less and no trees are proposed to be removed as part of the project. </a:t>
            </a:r>
            <a:endParaRPr lang="en-US" sz="1400" b="1" i="1" u="sng" dirty="0"/>
          </a:p>
          <a:p>
            <a:pPr marL="457200">
              <a:buFont typeface="+mj-lt"/>
              <a:buAutoNum type="arabicPeriod"/>
            </a:pPr>
            <a:r>
              <a:rPr lang="en-US" sz="1400" dirty="0"/>
              <a:t>Development of acreage platted prior to December 31, 2020 in the Lake Arrowhead development.  </a:t>
            </a:r>
            <a:endParaRPr lang="en-US" sz="1400" b="1" i="1" u="sng" dirty="0"/>
          </a:p>
          <a:p>
            <a:pPr marL="457200">
              <a:buFont typeface="+mj-lt"/>
              <a:buAutoNum type="arabicPeriod"/>
            </a:pPr>
            <a:r>
              <a:rPr lang="en-US" sz="1400" dirty="0"/>
              <a:t>Any projects funded by Cherokee County or located on County owned property.  </a:t>
            </a:r>
            <a:endParaRPr lang="en-US" sz="1400" b="1" i="1" u="sng" dirty="0"/>
          </a:p>
          <a:p>
            <a:pPr marL="45720" indent="0">
              <a:buNone/>
            </a:pPr>
            <a:endParaRPr lang="en-US" sz="2500" dirty="0"/>
          </a:p>
        </p:txBody>
      </p:sp>
    </p:spTree>
    <p:extLst>
      <p:ext uri="{BB962C8B-B14F-4D97-AF65-F5344CB8AC3E}">
        <p14:creationId xmlns:p14="http://schemas.microsoft.com/office/powerpoint/2010/main" val="3676805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D0870B-5333-4B89-B14A-85A8EA464D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3274</Words>
  <Application>Microsoft Office PowerPoint</Application>
  <PresentationFormat>Custom</PresentationFormat>
  <Paragraphs>211</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Franklin Gothic Medium</vt:lpstr>
      <vt:lpstr>Times New Roman</vt:lpstr>
      <vt:lpstr>Diseño predeterminado</vt:lpstr>
      <vt:lpstr>Creating a Rural Subdivision</vt:lpstr>
      <vt:lpstr>Creating a Rural Subdivision – What is involved?</vt:lpstr>
      <vt:lpstr>General Provisions – Article 5 – Types of Subdivision</vt:lpstr>
      <vt:lpstr>General Provisions – Article 5 – Types of Subdivision</vt:lpstr>
      <vt:lpstr>General Provisions – Article 5 – Types of Subdivision</vt:lpstr>
      <vt:lpstr>General Provisions – Article 5 – Types of Subdivision</vt:lpstr>
      <vt:lpstr>General Provisions – Article 5 – Types of Subdivision</vt:lpstr>
      <vt:lpstr>Rules and Definitions – Article 4 – Subdivision</vt:lpstr>
      <vt:lpstr>Tree Preservation and Replacement - Article 27 - Exemptions</vt:lpstr>
      <vt:lpstr>Development Regulations – Sections 1, 2, 3, 4 &amp; 7 – Development Standards</vt:lpstr>
      <vt:lpstr>Development Regulations – Sections 1, 2, 3, 4 &amp; 7 – Development Standards</vt:lpstr>
      <vt:lpstr>Stormwater Regulations - Section 6 – Post Construction Stormwater Management for New Development and Redevelopment</vt:lpstr>
      <vt:lpstr>Stormwater Regulations - Section 6 - Exemptions</vt:lpstr>
      <vt:lpstr>Permitting Requirements</vt:lpstr>
      <vt:lpstr>Timeline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2015-10-27T21:21:44Z</dcterms:created>
  <dcterms:modified xsi:type="dcterms:W3CDTF">2021-03-18T20:06:35Z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TC028952669991</vt:lpwstr>
  </property>
</Properties>
</file>